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7" r:id="rId2"/>
  </p:sldMasterIdLst>
  <p:notesMasterIdLst>
    <p:notesMasterId r:id="rId18"/>
  </p:notesMasterIdLst>
  <p:sldIdLst>
    <p:sldId id="256" r:id="rId3"/>
    <p:sldId id="292" r:id="rId4"/>
    <p:sldId id="524" r:id="rId5"/>
    <p:sldId id="497" r:id="rId6"/>
    <p:sldId id="454" r:id="rId7"/>
    <p:sldId id="455" r:id="rId8"/>
    <p:sldId id="523" r:id="rId9"/>
    <p:sldId id="460" r:id="rId10"/>
    <p:sldId id="458" r:id="rId11"/>
    <p:sldId id="485" r:id="rId12"/>
    <p:sldId id="522" r:id="rId13"/>
    <p:sldId id="525" r:id="rId14"/>
    <p:sldId id="445" r:id="rId15"/>
    <p:sldId id="444" r:id="rId16"/>
    <p:sldId id="39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orient="horz" pos="34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9900"/>
    <a:srgbClr val="9E0000"/>
    <a:srgbClr val="A14825"/>
    <a:srgbClr val="7B160B"/>
    <a:srgbClr val="A65416"/>
    <a:srgbClr val="399AB5"/>
    <a:srgbClr val="1A4652"/>
    <a:srgbClr val="7C1F02"/>
    <a:srgbClr val="D66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90" d="100"/>
          <a:sy n="90" d="100"/>
        </p:scale>
        <p:origin x="444" y="84"/>
      </p:cViewPr>
      <p:guideLst>
        <p:guide orient="horz" pos="2160"/>
        <p:guide pos="3840"/>
        <p:guide pos="347"/>
        <p:guide orient="horz" pos="343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994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535D9-13D4-4E2B-AF7C-B81975B86A1B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F640A-6326-4715-8FB1-029858259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26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054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87CE-8DDE-4EC3-B0FD-5D7059F26BB0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97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87CE-8DDE-4EC3-B0FD-5D7059F26BB0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1657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87CE-8DDE-4EC3-B0FD-5D7059F26BB0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8529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同時取代記錄器、傳統人機與</a:t>
            </a:r>
            <a:r>
              <a:rPr lang="en-US" altLang="zh-TW" dirty="0"/>
              <a:t>PC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87CE-8DDE-4EC3-B0FD-5D7059F26BB0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同時取代記錄器、傳統人機與</a:t>
            </a:r>
            <a:r>
              <a:rPr lang="en-US" altLang="zh-TW" dirty="0"/>
              <a:t>PC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87CE-8DDE-4EC3-B0FD-5D7059F26BB0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37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同時取代記錄器、傳統人機與</a:t>
            </a:r>
            <a:r>
              <a:rPr lang="en-US" altLang="zh-TW" dirty="0"/>
              <a:t>PC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87CE-8DDE-4EC3-B0FD-5D7059F26BB0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286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87CE-8DDE-4EC3-B0FD-5D7059F26BB0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9206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87CE-8DDE-4EC3-B0FD-5D7059F26BB0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5623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87CE-8DDE-4EC3-B0FD-5D7059F26BB0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506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87CE-8DDE-4EC3-B0FD-5D7059F26BB0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6156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87CE-8DDE-4EC3-B0FD-5D7059F26BB0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912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23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 userDrawn="1"/>
        </p:nvSpPr>
        <p:spPr>
          <a:xfrm>
            <a:off x="5675487" y="6498038"/>
            <a:ext cx="812224" cy="228935"/>
          </a:xfrm>
          <a:prstGeom prst="rect">
            <a:avLst/>
          </a:prstGeom>
        </p:spPr>
        <p:txBody>
          <a:bodyPr lIns="82921" tIns="41460" rIns="82921" bIns="41460"/>
          <a:lstStyle>
            <a:defPPr>
              <a:defRPr lang="zh-TW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24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fld id="{7AD1DFF2-7124-4667-A5E3-F6494D7634B6}" type="datetime1">
              <a:rPr lang="zh-TW" altLang="en-US" sz="1088" smtClean="0"/>
              <a:pPr>
                <a:buFont typeface="Wingdings" pitchFamily="2" charset="2"/>
                <a:buNone/>
                <a:defRPr/>
              </a:pPr>
              <a:t>2021/9/28</a:t>
            </a:fld>
            <a:endParaRPr lang="en-US" altLang="zh-TW" sz="1088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885744" y="6693858"/>
            <a:ext cx="391711" cy="1641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120829" tIns="0" rIns="120829" bIns="0" numCol="1" anchor="t" anchorCtr="0" compatLnSpc="1">
            <a:prstTxWarp prst="textNoShape">
              <a:avLst/>
            </a:prstTxWarp>
          </a:bodyPr>
          <a:lstStyle>
            <a:lvl2pPr marL="544181" lvl="1" indent="0" algn="r">
              <a:buFont typeface="Wingdings" pitchFamily="2" charset="2"/>
              <a:buNone/>
              <a:defRPr sz="1088">
                <a:latin typeface="+mj-lt"/>
              </a:defRPr>
            </a:lvl2pPr>
          </a:lstStyle>
          <a:p>
            <a:pPr lvl="1">
              <a:defRPr/>
            </a:pPr>
            <a:fld id="{511C1853-7BEE-4725-A70F-AB8F31FE40EC}" type="slidenum">
              <a:rPr lang="en-US" altLang="zh-TW"/>
              <a:pPr lvl="1">
                <a:defRPr/>
              </a:pPr>
              <a:t>‹#›</a:t>
            </a:fld>
            <a:endParaRPr lang="en-US" altLang="zh-TW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762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00032" y="6661901"/>
            <a:ext cx="392462" cy="1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120829" tIns="0" rIns="120829" bIns="0" numCol="1" anchor="t" anchorCtr="0" compatLnSpc="1">
            <a:prstTxWarp prst="textNoShape">
              <a:avLst/>
            </a:prstTxWarp>
          </a:bodyPr>
          <a:lstStyle>
            <a:lvl2pPr marL="544181" lvl="1" indent="0" algn="r">
              <a:buFont typeface="Wingdings" pitchFamily="2" charset="2"/>
              <a:buNone/>
              <a:defRPr sz="1088" smtClean="0">
                <a:latin typeface="+mj-lt"/>
              </a:defRPr>
            </a:lvl2pPr>
          </a:lstStyle>
          <a:p>
            <a:pPr lvl="1">
              <a:defRPr/>
            </a:pPr>
            <a:fld id="{1CEA5465-010F-4502-91DB-FDDDCC47B341}" type="slidenum">
              <a:rPr lang="en-US" altLang="zh-TW" smtClean="0"/>
              <a:pPr lvl="1">
                <a:defRPr/>
              </a:pPr>
              <a:t>‹#›</a:t>
            </a:fld>
            <a:endParaRPr lang="en-US" altLang="zh-TW" dirty="0">
              <a:latin typeface="+mn-lt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 userDrawn="1"/>
        </p:nvSpPr>
        <p:spPr>
          <a:xfrm>
            <a:off x="5675486" y="6433314"/>
            <a:ext cx="877772" cy="228562"/>
          </a:xfrm>
          <a:prstGeom prst="rect">
            <a:avLst/>
          </a:prstGeom>
        </p:spPr>
        <p:txBody>
          <a:bodyPr lIns="82921" tIns="41460" rIns="82921" bIns="41460"/>
          <a:lstStyle>
            <a:defPPr>
              <a:defRPr lang="zh-TW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24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fld id="{7AD1DFF2-7124-4667-A5E3-F6494D7634B6}" type="datetime1">
              <a:rPr lang="zh-TW" altLang="en-US" sz="1088" smtClean="0"/>
              <a:pPr algn="ctr">
                <a:buFont typeface="Wingdings" pitchFamily="2" charset="2"/>
                <a:buNone/>
                <a:defRPr/>
              </a:pPr>
              <a:t>2021/9/28</a:t>
            </a:fld>
            <a:endParaRPr lang="en-US" altLang="zh-TW" sz="1088" dirty="0"/>
          </a:p>
        </p:txBody>
      </p:sp>
    </p:spTree>
    <p:extLst>
      <p:ext uri="{BB962C8B-B14F-4D97-AF65-F5344CB8AC3E}">
        <p14:creationId xmlns:p14="http://schemas.microsoft.com/office/powerpoint/2010/main" val="288775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060"/>
            <a:ext cx="121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9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829361" rtl="0" eaLnBrk="1" latinLnBrk="0" hangingPunct="1"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10" indent="-311010" algn="l" defTabSz="829361" rtl="0" eaLnBrk="1" latinLnBrk="0" hangingPunct="1">
        <a:spcBef>
          <a:spcPct val="20000"/>
        </a:spcBef>
        <a:buFont typeface="Arial" pitchFamily="34" charset="0"/>
        <a:buChar char="•"/>
        <a:defRPr sz="2902" kern="1200">
          <a:solidFill>
            <a:schemeClr val="tx1"/>
          </a:solidFill>
          <a:latin typeface="+mn-lt"/>
          <a:ea typeface="+mn-ea"/>
          <a:cs typeface="+mn-cs"/>
        </a:defRPr>
      </a:lvl1pPr>
      <a:lvl2pPr marL="673856" indent="-259175" algn="l" defTabSz="829361" rtl="0" eaLnBrk="1" latinLnBrk="0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701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381" indent="-207340" algn="l" defTabSz="829361" rtl="0" eaLnBrk="1" latinLnBrk="0" hangingPunct="1">
        <a:spcBef>
          <a:spcPct val="20000"/>
        </a:spcBef>
        <a:buFont typeface="Arial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062" indent="-207340" algn="l" defTabSz="829361" rtl="0" eaLnBrk="1" latinLnBrk="0" hangingPunct="1">
        <a:spcBef>
          <a:spcPct val="20000"/>
        </a:spcBef>
        <a:buFont typeface="Arial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0742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10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478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" y="0"/>
            <a:ext cx="12193200" cy="685685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0994" y="6451974"/>
            <a:ext cx="2253631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1088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51" dirty="0">
                <a:solidFill>
                  <a:schemeClr val="tx2">
                    <a:lumMod val="75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誠信、服務、技術、品質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752307" y="6452776"/>
            <a:ext cx="2484021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zh-TW" altLang="en-US" sz="1451" dirty="0">
                <a:solidFill>
                  <a:schemeClr val="tx2"/>
                </a:solidFill>
                <a:latin typeface="華康勘亭流" pitchFamily="65" charset="-120"/>
                <a:ea typeface="華康勘亭流" pitchFamily="65" charset="-120"/>
              </a:rPr>
              <a:t>柏翔</a:t>
            </a:r>
            <a:r>
              <a:rPr lang="en-US" altLang="zh-TW" sz="1451" dirty="0">
                <a:solidFill>
                  <a:schemeClr val="tx2"/>
                </a:solidFill>
                <a:latin typeface="華康勘亭流" pitchFamily="65" charset="-120"/>
                <a:ea typeface="華康勘亭流" pitchFamily="65" charset="-120"/>
              </a:rPr>
              <a:t>:</a:t>
            </a:r>
            <a:r>
              <a:rPr lang="zh-TW" altLang="en-US" sz="1451" dirty="0">
                <a:solidFill>
                  <a:schemeClr val="tx2"/>
                </a:solidFill>
                <a:latin typeface="華康勘亭流" pitchFamily="65" charset="-120"/>
                <a:ea typeface="華康勘亭流" pitchFamily="65" charset="-120"/>
              </a:rPr>
              <a:t>提供工業</a:t>
            </a:r>
            <a:r>
              <a:rPr lang="en-US" altLang="zh-TW" sz="1451" dirty="0">
                <a:solidFill>
                  <a:schemeClr val="tx2"/>
                </a:solidFill>
                <a:latin typeface="華康勘亭流" pitchFamily="65" charset="-120"/>
                <a:ea typeface="華康勘亭流" pitchFamily="65" charset="-120"/>
              </a:rPr>
              <a:t>4.0</a:t>
            </a:r>
            <a:r>
              <a:rPr lang="zh-TW" altLang="en-US" sz="1451" dirty="0">
                <a:solidFill>
                  <a:schemeClr val="tx2"/>
                </a:solidFill>
                <a:latin typeface="華康勘亭流" pitchFamily="65" charset="-120"/>
                <a:ea typeface="華康勘亭流" pitchFamily="65" charset="-120"/>
              </a:rPr>
              <a:t>解決方案</a:t>
            </a: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11" y="6465944"/>
            <a:ext cx="613965" cy="306926"/>
          </a:xfrm>
          <a:prstGeom prst="rect">
            <a:avLst/>
          </a:prstGeom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1496600" y="32847"/>
            <a:ext cx="648072" cy="4245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8836" tIns="54418" rIns="108836" bIns="54418" anchor="ctr"/>
          <a:lstStyle>
            <a:lvl1pPr marL="4572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9144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3716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8288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2860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marL="0" indent="0" algn="ctr" eaLnBrk="0" hangingPunct="0">
              <a:buFont typeface="Wingdings" pitchFamily="2" charset="2"/>
              <a:buNone/>
              <a:defRPr/>
            </a:pPr>
            <a:r>
              <a:rPr kumimoji="0" lang="en-US" altLang="zh-TW" sz="1088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ImVS32 </a:t>
            </a:r>
          </a:p>
          <a:p>
            <a:pPr marL="0" indent="0" algn="ctr" eaLnBrk="0" hangingPunct="0">
              <a:buFont typeface="Wingdings" pitchFamily="2" charset="2"/>
              <a:buNone/>
              <a:defRPr/>
            </a:pPr>
            <a:r>
              <a:rPr kumimoji="0" lang="en-US" altLang="zh-TW" sz="1088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GRHS</a:t>
            </a:r>
          </a:p>
        </p:txBody>
      </p:sp>
    </p:spTree>
    <p:extLst>
      <p:ext uri="{BB962C8B-B14F-4D97-AF65-F5344CB8AC3E}">
        <p14:creationId xmlns:p14="http://schemas.microsoft.com/office/powerpoint/2010/main" val="14050084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4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4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4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4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4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544181" algn="l" rtl="0" fontAlgn="base">
        <a:spcBef>
          <a:spcPct val="0"/>
        </a:spcBef>
        <a:spcAft>
          <a:spcPct val="0"/>
        </a:spcAft>
        <a:defRPr kumimoji="1" sz="526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1088364" algn="l" rtl="0" fontAlgn="base">
        <a:spcBef>
          <a:spcPct val="0"/>
        </a:spcBef>
        <a:spcAft>
          <a:spcPct val="0"/>
        </a:spcAft>
        <a:defRPr kumimoji="1" sz="526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632546" algn="l" rtl="0" fontAlgn="base">
        <a:spcBef>
          <a:spcPct val="0"/>
        </a:spcBef>
        <a:spcAft>
          <a:spcPct val="0"/>
        </a:spcAft>
        <a:defRPr kumimoji="1" sz="526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2176727" algn="l" rtl="0" fontAlgn="base">
        <a:spcBef>
          <a:spcPct val="0"/>
        </a:spcBef>
        <a:spcAft>
          <a:spcPct val="0"/>
        </a:spcAft>
        <a:defRPr kumimoji="1" sz="526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407447" indent="-407447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kumimoji="1" sz="3809">
          <a:solidFill>
            <a:schemeClr val="tx1"/>
          </a:solidFill>
          <a:latin typeface="+mn-lt"/>
          <a:ea typeface="+mn-ea"/>
          <a:cs typeface="+mn-cs"/>
        </a:defRPr>
      </a:lvl1pPr>
      <a:lvl2pPr marL="884003" indent="-33977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3356">
          <a:solidFill>
            <a:schemeClr val="tx1"/>
          </a:solidFill>
          <a:latin typeface="+mn-lt"/>
          <a:ea typeface="+mn-ea"/>
        </a:defRPr>
      </a:lvl2pPr>
      <a:lvl3pPr marL="1359118" indent="-270671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kumimoji="1" sz="2812">
          <a:solidFill>
            <a:schemeClr val="tx1"/>
          </a:solidFill>
          <a:latin typeface="+mn-lt"/>
          <a:ea typeface="+mn-ea"/>
        </a:defRPr>
      </a:lvl3pPr>
      <a:lvl4pPr marL="1903340" indent="-27067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358">
          <a:solidFill>
            <a:schemeClr val="tx1"/>
          </a:solidFill>
          <a:latin typeface="+mn-lt"/>
          <a:ea typeface="+mn-ea"/>
        </a:defRPr>
      </a:lvl4pPr>
      <a:lvl5pPr marL="2447565" indent="-27067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358">
          <a:solidFill>
            <a:schemeClr val="tx1"/>
          </a:solidFill>
          <a:latin typeface="+mn-lt"/>
          <a:ea typeface="+mn-ea"/>
        </a:defRPr>
      </a:lvl5pPr>
      <a:lvl6pPr marL="2992999" indent="-272091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358">
          <a:solidFill>
            <a:schemeClr val="tx1"/>
          </a:solidFill>
          <a:latin typeface="+mn-lt"/>
          <a:ea typeface="+mn-ea"/>
        </a:defRPr>
      </a:lvl6pPr>
      <a:lvl7pPr marL="3537181" indent="-272091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358">
          <a:solidFill>
            <a:schemeClr val="tx1"/>
          </a:solidFill>
          <a:latin typeface="+mn-lt"/>
          <a:ea typeface="+mn-ea"/>
        </a:defRPr>
      </a:lvl7pPr>
      <a:lvl8pPr marL="4081364" indent="-272091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358">
          <a:solidFill>
            <a:schemeClr val="tx1"/>
          </a:solidFill>
          <a:latin typeface="+mn-lt"/>
          <a:ea typeface="+mn-ea"/>
        </a:defRPr>
      </a:lvl8pPr>
      <a:lvl9pPr marL="4625545" indent="-272091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35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088364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44181" algn="l" defTabSz="1088364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88364" algn="l" defTabSz="1088364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632546" algn="l" defTabSz="1088364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176727" algn="l" defTabSz="1088364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20907" algn="l" defTabSz="1088364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265090" algn="l" defTabSz="1088364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809271" algn="l" defTabSz="1088364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353453" algn="l" defTabSz="1088364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hyperlink" Target="http://www.vscada.com/" TargetMode="Externa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1464" y="2168860"/>
            <a:ext cx="9793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A465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ImVS32 GRHS</a:t>
            </a:r>
            <a:endParaRPr lang="zh-CN" alt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A4652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2"/>
          <p:cNvSpPr>
            <a:spLocks noGrp="1"/>
          </p:cNvSpPr>
          <p:nvPr>
            <p:ph type="title" idx="4294967295"/>
          </p:nvPr>
        </p:nvSpPr>
        <p:spPr>
          <a:xfrm>
            <a:off x="879852" y="529865"/>
            <a:ext cx="9140584" cy="649372"/>
          </a:xfrm>
          <a:prstGeom prst="rect">
            <a:avLst/>
          </a:prstGeo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4800" kern="0" dirty="0">
                <a:solidFill>
                  <a:srgbClr val="FF0000"/>
                </a:solidFill>
              </a:rPr>
              <a:t>ImVS32_GRHS</a:t>
            </a:r>
            <a:endParaRPr lang="zh-TW" altLang="en-US" sz="4800" kern="0" dirty="0">
              <a:solidFill>
                <a:srgbClr val="FF0000"/>
              </a:solidFill>
            </a:endParaRPr>
          </a:p>
        </p:txBody>
      </p:sp>
      <p:sp>
        <p:nvSpPr>
          <p:cNvPr id="10243" name="內容版面配置區 1"/>
          <p:cNvSpPr txBox="1">
            <a:spLocks/>
          </p:cNvSpPr>
          <p:nvPr/>
        </p:nvSpPr>
        <p:spPr bwMode="auto">
          <a:xfrm>
            <a:off x="1487870" y="1484783"/>
            <a:ext cx="9720698" cy="484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7310" tIns="54800" rIns="217310" bIns="54800"/>
          <a:lstStyle>
            <a:lvl1pPr marL="749300" indent="-7493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000" dirty="0">
                <a:latin typeface="Times New Roman" pitchFamily="18" charset="0"/>
              </a:rPr>
              <a:t>作業系統</a:t>
            </a:r>
            <a:r>
              <a:rPr lang="en-US" altLang="zh-TW" sz="4000" dirty="0">
                <a:latin typeface="Times New Roman" pitchFamily="18" charset="0"/>
              </a:rPr>
              <a:t>:Win</a:t>
            </a:r>
            <a:r>
              <a:rPr lang="zh-TW" altLang="en-US" sz="4000" dirty="0">
                <a:latin typeface="Times New Roman" pitchFamily="18" charset="0"/>
              </a:rPr>
              <a:t> </a:t>
            </a:r>
            <a:r>
              <a:rPr lang="en-US" altLang="zh-TW" sz="4000" dirty="0">
                <a:latin typeface="Times New Roman" pitchFamily="18" charset="0"/>
              </a:rPr>
              <a:t>10</a:t>
            </a:r>
            <a:r>
              <a:rPr lang="zh-TW" altLang="en-US" sz="4000" dirty="0">
                <a:latin typeface="Times New Roman" pitchFamily="18" charset="0"/>
              </a:rPr>
              <a:t> </a:t>
            </a:r>
            <a:r>
              <a:rPr lang="en-US" altLang="zh-TW" sz="4000" dirty="0">
                <a:latin typeface="Times New Roman" pitchFamily="18" charset="0"/>
              </a:rPr>
              <a:t>IOT</a:t>
            </a:r>
            <a:r>
              <a:rPr lang="zh-TW" altLang="en-US" sz="4000" dirty="0">
                <a:latin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</a:rPr>
              <a:t>EnterPrise</a:t>
            </a:r>
            <a:r>
              <a:rPr lang="en-US" altLang="zh-TW" sz="4000" dirty="0">
                <a:latin typeface="Times New Roman" pitchFamily="18" charset="0"/>
              </a:rPr>
              <a:t>(Entry)</a:t>
            </a: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US" altLang="zh-TW" sz="1200" dirty="0">
              <a:latin typeface="Times New Roman" pitchFamily="18" charset="0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000" dirty="0">
                <a:latin typeface="Times New Roman" pitchFamily="18" charset="0"/>
              </a:rPr>
              <a:t>工作溫度</a:t>
            </a:r>
            <a:r>
              <a:rPr lang="en-US" altLang="zh-TW" sz="4000" dirty="0">
                <a:latin typeface="Times New Roman" pitchFamily="18" charset="0"/>
              </a:rPr>
              <a:t>:</a:t>
            </a:r>
            <a:r>
              <a:rPr lang="zh-TW" altLang="en-US" sz="4000" dirty="0">
                <a:latin typeface="Times New Roman" pitchFamily="18" charset="0"/>
              </a:rPr>
              <a:t> </a:t>
            </a:r>
            <a:r>
              <a:rPr lang="en-US" altLang="zh-TW" sz="4000" dirty="0">
                <a:latin typeface="Times New Roman" pitchFamily="18" charset="0"/>
              </a:rPr>
              <a:t>-20</a:t>
            </a:r>
            <a:r>
              <a:rPr lang="zh-TW" altLang="en-US" sz="4000" dirty="0">
                <a:latin typeface="Times New Roman" pitchFamily="18" charset="0"/>
              </a:rPr>
              <a:t>℃ </a:t>
            </a:r>
            <a:r>
              <a:rPr lang="en-US" altLang="zh-TW" sz="4000" dirty="0">
                <a:latin typeface="Times New Roman" pitchFamily="18" charset="0"/>
              </a:rPr>
              <a:t>to 60</a:t>
            </a:r>
            <a:r>
              <a:rPr lang="zh-TW" altLang="en-US" sz="4000" dirty="0">
                <a:latin typeface="Times New Roman" pitchFamily="18" charset="0"/>
              </a:rPr>
              <a:t>℃</a:t>
            </a:r>
            <a:endParaRPr lang="en-US" altLang="zh-TW" sz="4000" dirty="0">
              <a:latin typeface="Times New Roman" pitchFamily="18" charset="0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US" altLang="zh-TW" sz="1200" dirty="0">
              <a:latin typeface="Times New Roman" pitchFamily="18" charset="0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000" dirty="0">
                <a:latin typeface="Times New Roman" pitchFamily="18" charset="0"/>
              </a:rPr>
              <a:t>工作濕度</a:t>
            </a:r>
            <a:r>
              <a:rPr lang="en-US" altLang="zh-TW" sz="4000" dirty="0">
                <a:latin typeface="Times New Roman" pitchFamily="18" charset="0"/>
              </a:rPr>
              <a:t>: 95% @40</a:t>
            </a:r>
            <a:r>
              <a:rPr lang="zh-TW" altLang="en-US" sz="4000" dirty="0">
                <a:latin typeface="Times New Roman" pitchFamily="18" charset="0"/>
              </a:rPr>
              <a:t>℃</a:t>
            </a:r>
            <a:endParaRPr lang="en-US" altLang="zh-TW" sz="4000" dirty="0">
              <a:latin typeface="Times New Roman" pitchFamily="18" charset="0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US" altLang="zh-TW" sz="1200" dirty="0">
              <a:latin typeface="Times New Roman" pitchFamily="18" charset="0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000" dirty="0">
                <a:latin typeface="Times New Roman" pitchFamily="18" charset="0"/>
              </a:rPr>
              <a:t>儲存溫度</a:t>
            </a:r>
            <a:r>
              <a:rPr lang="en-US" altLang="zh-TW" sz="4000" dirty="0">
                <a:latin typeface="Times New Roman" pitchFamily="18" charset="0"/>
              </a:rPr>
              <a:t>: -20</a:t>
            </a:r>
            <a:r>
              <a:rPr lang="zh-TW" altLang="en-US" sz="4000" dirty="0">
                <a:latin typeface="Times New Roman" pitchFamily="18" charset="0"/>
              </a:rPr>
              <a:t>℃ </a:t>
            </a:r>
            <a:r>
              <a:rPr lang="en-US" altLang="zh-TW" sz="4000" dirty="0">
                <a:latin typeface="Times New Roman" pitchFamily="18" charset="0"/>
              </a:rPr>
              <a:t>to 70</a:t>
            </a:r>
            <a:r>
              <a:rPr lang="zh-TW" altLang="en-US" sz="4000" dirty="0">
                <a:latin typeface="Times New Roman" pitchFamily="18" charset="0"/>
              </a:rPr>
              <a:t>℃</a:t>
            </a:r>
            <a:endParaRPr lang="en-US" altLang="zh-TW" sz="4000" dirty="0">
              <a:latin typeface="Times New Roman" pitchFamily="18" charset="0"/>
            </a:endParaRPr>
          </a:p>
          <a:p>
            <a:pPr lvl="1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US" altLang="zh-TW" sz="3600" dirty="0">
              <a:latin typeface="Times New Roman" pitchFamily="18" charset="0"/>
            </a:endParaRPr>
          </a:p>
          <a:p>
            <a:pPr lvl="1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US" altLang="zh-TW" sz="4000" dirty="0">
              <a:latin typeface="Times New Roman" pitchFamily="18" charset="0"/>
            </a:endParaRPr>
          </a:p>
          <a:p>
            <a:pPr marL="457200" lvl="1" indent="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endParaRPr lang="en-US" altLang="zh-TW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0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2"/>
          <p:cNvSpPr>
            <a:spLocks noGrp="1"/>
          </p:cNvSpPr>
          <p:nvPr>
            <p:ph type="title" idx="4294967295"/>
          </p:nvPr>
        </p:nvSpPr>
        <p:spPr>
          <a:xfrm>
            <a:off x="879852" y="529865"/>
            <a:ext cx="9140584" cy="649372"/>
          </a:xfrm>
          <a:prstGeom prst="rect">
            <a:avLst/>
          </a:prstGeo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4800" kern="0" dirty="0">
                <a:solidFill>
                  <a:srgbClr val="FF0000"/>
                </a:solidFill>
              </a:rPr>
              <a:t>ImVS32_GRHS </a:t>
            </a:r>
            <a:r>
              <a:rPr lang="zh-TW" altLang="en-US" sz="4800" kern="0" dirty="0">
                <a:solidFill>
                  <a:srgbClr val="FF0000"/>
                </a:solidFill>
              </a:rPr>
              <a:t> 國際認證</a:t>
            </a:r>
          </a:p>
        </p:txBody>
      </p:sp>
      <p:sp>
        <p:nvSpPr>
          <p:cNvPr id="10243" name="內容版面配置區 1"/>
          <p:cNvSpPr txBox="1">
            <a:spLocks/>
          </p:cNvSpPr>
          <p:nvPr/>
        </p:nvSpPr>
        <p:spPr bwMode="auto">
          <a:xfrm>
            <a:off x="1487870" y="1484783"/>
            <a:ext cx="8460558" cy="484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7310" tIns="54800" rIns="217310" bIns="54800"/>
          <a:lstStyle>
            <a:lvl1pPr marL="749300" indent="-7493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altLang="zh-TW" sz="4000" dirty="0">
                <a:latin typeface="Times New Roman" pitchFamily="18" charset="0"/>
              </a:rPr>
              <a:t>CE CLASS A</a:t>
            </a: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US" altLang="zh-TW" sz="1200" dirty="0">
              <a:latin typeface="Times New Roman" pitchFamily="18" charset="0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altLang="zh-TW" sz="4000" dirty="0">
                <a:latin typeface="Times New Roman" pitchFamily="18" charset="0"/>
              </a:rPr>
              <a:t>FCC</a:t>
            </a: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US" altLang="zh-TW" sz="1200" dirty="0">
              <a:latin typeface="Times New Roman" pitchFamily="18" charset="0"/>
            </a:endParaRPr>
          </a:p>
          <a:p>
            <a:pPr marL="457200" lvl="1" indent="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endParaRPr lang="en-US" altLang="zh-TW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4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2"/>
          <p:cNvSpPr>
            <a:spLocks noGrp="1"/>
          </p:cNvSpPr>
          <p:nvPr>
            <p:ph type="title" idx="4294967295"/>
          </p:nvPr>
        </p:nvSpPr>
        <p:spPr>
          <a:xfrm>
            <a:off x="879852" y="529865"/>
            <a:ext cx="9140584" cy="649372"/>
          </a:xfrm>
          <a:prstGeom prst="rect">
            <a:avLst/>
          </a:prstGeo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4800" kern="0" dirty="0">
                <a:solidFill>
                  <a:srgbClr val="FF0000"/>
                </a:solidFill>
              </a:rPr>
              <a:t>ImVS32_GRHS </a:t>
            </a:r>
            <a:r>
              <a:rPr lang="zh-TW" altLang="en-US" sz="4800" kern="0" dirty="0">
                <a:solidFill>
                  <a:srgbClr val="FF0000"/>
                </a:solidFill>
              </a:rPr>
              <a:t> 預裝軟體</a:t>
            </a:r>
          </a:p>
        </p:txBody>
      </p:sp>
      <p:sp>
        <p:nvSpPr>
          <p:cNvPr id="10243" name="內容版面配置區 1"/>
          <p:cNvSpPr txBox="1">
            <a:spLocks/>
          </p:cNvSpPr>
          <p:nvPr/>
        </p:nvSpPr>
        <p:spPr bwMode="auto">
          <a:xfrm>
            <a:off x="1487870" y="1484783"/>
            <a:ext cx="8460558" cy="484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7310" tIns="54800" rIns="217310" bIns="54800"/>
          <a:lstStyle>
            <a:lvl1pPr marL="749300" indent="-7493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altLang="zh-TW" sz="4000" dirty="0">
                <a:latin typeface="Times New Roman" pitchFamily="18" charset="0"/>
              </a:rPr>
              <a:t>ImVS32 </a:t>
            </a:r>
            <a:r>
              <a:rPr lang="zh-TW" altLang="en-US" sz="4000" dirty="0">
                <a:latin typeface="Times New Roman" pitchFamily="18" charset="0"/>
              </a:rPr>
              <a:t>圖控系統</a:t>
            </a:r>
            <a:endParaRPr lang="en-US" altLang="zh-TW" sz="1200" dirty="0">
              <a:latin typeface="Times New Roman" pitchFamily="18" charset="0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altLang="zh-TW" sz="4000" dirty="0">
                <a:latin typeface="Times New Roman" pitchFamily="18" charset="0"/>
              </a:rPr>
              <a:t>MS_SQL 2014 Express</a:t>
            </a: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altLang="zh-TW" sz="4000" dirty="0" err="1">
                <a:latin typeface="Times New Roman" pitchFamily="18" charset="0"/>
              </a:rPr>
              <a:t>AnyDesk</a:t>
            </a:r>
            <a:r>
              <a:rPr lang="en-US" altLang="zh-TW" sz="4000" dirty="0">
                <a:latin typeface="Times New Roman" pitchFamily="18" charset="0"/>
              </a:rPr>
              <a:t> </a:t>
            </a:r>
            <a:r>
              <a:rPr lang="zh-TW" altLang="en-US" sz="4000" dirty="0">
                <a:latin typeface="Times New Roman" pitchFamily="18" charset="0"/>
              </a:rPr>
              <a:t>遠端軟體</a:t>
            </a:r>
            <a:endParaRPr lang="en-US" altLang="zh-TW" sz="4000" dirty="0">
              <a:latin typeface="Times New Roman" pitchFamily="18" charset="0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US" altLang="zh-TW" sz="1200" dirty="0">
              <a:latin typeface="Times New Roman" pitchFamily="18" charset="0"/>
            </a:endParaRPr>
          </a:p>
          <a:p>
            <a:pPr marL="457200" lvl="1" indent="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endParaRPr lang="en-US" altLang="zh-TW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8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1CEA5465-010F-4502-91DB-FDDDCC47B341}" type="slidenum">
              <a:rPr lang="en-US" altLang="zh-TW" smtClean="0"/>
              <a:pPr lvl="1">
                <a:defRPr/>
              </a:pPr>
              <a:t>13</a:t>
            </a:fld>
            <a:endParaRPr lang="en-US" altLang="zh-TW" dirty="0">
              <a:latin typeface="+mn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t="9958" r="17141" b="7629"/>
          <a:stretch/>
        </p:blipFill>
        <p:spPr>
          <a:xfrm>
            <a:off x="483577" y="167054"/>
            <a:ext cx="4325815" cy="326194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矩形 4"/>
          <p:cNvSpPr/>
          <p:nvPr/>
        </p:nvSpPr>
        <p:spPr>
          <a:xfrm>
            <a:off x="1199456" y="1196752"/>
            <a:ext cx="10117124" cy="452431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zh-TW" altLang="en-US" sz="9600" dirty="0">
                <a:ln w="0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金梅海報書法字形" panose="02010609000101010101" pitchFamily="49" charset="-120"/>
              </a:rPr>
              <a:t>感</a:t>
            </a:r>
            <a:r>
              <a:rPr lang="zh-TW" altLang="en-US" sz="9600" b="0" cap="none" spc="0" dirty="0">
                <a:ln w="0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金梅海報書法字形" panose="02010609000101010101" pitchFamily="49" charset="-120"/>
              </a:rPr>
              <a:t> 謝</a:t>
            </a:r>
            <a:endParaRPr lang="en-US" altLang="zh-TW" sz="9600" b="0" cap="none" spc="0" dirty="0">
              <a:ln w="0"/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金梅海報書法字形" panose="02010609000101010101" pitchFamily="49" charset="-120"/>
            </a:endParaRPr>
          </a:p>
          <a:p>
            <a:pPr algn="ctr"/>
            <a:r>
              <a:rPr lang="zh-TW" altLang="en-US" sz="9600" b="0" cap="none" spc="0" dirty="0">
                <a:ln w="0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金梅海報書法字形" panose="02010609000101010101" pitchFamily="49" charset="-120"/>
              </a:rPr>
              <a:t>各位貴賓蒞臨</a:t>
            </a:r>
            <a:endParaRPr lang="en-US" altLang="zh-TW" sz="9600" b="0" cap="none" spc="0" dirty="0">
              <a:ln w="0"/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金梅海報書法字形" panose="02010609000101010101" pitchFamily="49" charset="-120"/>
            </a:endParaRPr>
          </a:p>
          <a:p>
            <a:pPr algn="ctr"/>
            <a:r>
              <a:rPr lang="zh-TW" altLang="en-US" sz="9600" b="0" cap="none" spc="0" dirty="0">
                <a:ln w="0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金梅海報書法字形" panose="02010609000101010101" pitchFamily="49" charset="-120"/>
              </a:rPr>
              <a:t>指 導</a:t>
            </a:r>
          </a:p>
        </p:txBody>
      </p:sp>
    </p:spTree>
    <p:extLst>
      <p:ext uri="{BB962C8B-B14F-4D97-AF65-F5344CB8AC3E}">
        <p14:creationId xmlns:p14="http://schemas.microsoft.com/office/powerpoint/2010/main" val="132861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24" y="2792440"/>
            <a:ext cx="4716524" cy="36608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1CEA5465-010F-4502-91DB-FDDDCC47B341}" type="slidenum">
              <a:rPr lang="en-US" altLang="zh-TW" smtClean="0"/>
              <a:pPr lvl="1">
                <a:defRPr/>
              </a:pPr>
              <a:t>14</a:t>
            </a:fld>
            <a:endParaRPr lang="en-US" altLang="zh-TW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7428" y="764118"/>
            <a:ext cx="10261140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zh-TW" altLang="en-US" sz="7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金梅毛楷體" panose="02010609000101010101" pitchFamily="49" charset="-120"/>
              </a:rPr>
              <a:t>您的需求 柏翔來提供</a:t>
            </a:r>
            <a:endParaRPr lang="en-US" altLang="zh-TW" sz="7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itchFamily="65" charset="-120"/>
              <a:ea typeface="金梅毛楷體" panose="02010609000101010101" pitchFamily="49" charset="-120"/>
            </a:endParaRPr>
          </a:p>
          <a:p>
            <a:pPr algn="ctr"/>
            <a:endParaRPr lang="en-US" altLang="zh-TW" sz="7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itchFamily="65" charset="-120"/>
              <a:ea typeface="金梅毛楷體" panose="02010609000101010101" pitchFamily="49" charset="-120"/>
            </a:endParaRPr>
          </a:p>
          <a:p>
            <a:pPr algn="ctr"/>
            <a:r>
              <a:rPr lang="zh-TW" altLang="en-US" sz="7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金梅毛楷體" panose="02010609000101010101" pitchFamily="49" charset="-120"/>
              </a:rPr>
              <a:t>您的問題 柏翔來解決</a:t>
            </a:r>
            <a:endParaRPr lang="zh-TW" altLang="en-US" sz="7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695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15</a:t>
            </a:fld>
            <a:endParaRPr lang="en-US" altLang="zh-TW" dirty="0">
              <a:latin typeface="+mn-lt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16" y="440668"/>
            <a:ext cx="1218009" cy="12249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6817" r="3277" b="6772"/>
          <a:stretch/>
        </p:blipFill>
        <p:spPr>
          <a:xfrm>
            <a:off x="1595500" y="2924944"/>
            <a:ext cx="1432261" cy="135406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1019436" y="224644"/>
            <a:ext cx="1047716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None/>
            </a:pPr>
            <a:r>
              <a:rPr lang="zh-TW" altLang="en-US" sz="8800" dirty="0">
                <a:gradFill>
                  <a:gsLst>
                    <a:gs pos="7000">
                      <a:srgbClr val="FFFF00"/>
                    </a:gs>
                    <a:gs pos="0">
                      <a:schemeClr val="accent5">
                        <a:lumMod val="97000"/>
                        <a:lumOff val="3000"/>
                      </a:schemeClr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otumChe" panose="020B0609000101010101" pitchFamily="49" charset="-127"/>
                <a:ea typeface="金梅海報書法字形" panose="02010609000101010101" pitchFamily="49" charset="-120"/>
              </a:rPr>
              <a:t>期待您的諮詢</a:t>
            </a:r>
            <a:endParaRPr lang="en-US" altLang="zh-TW" sz="8800" dirty="0">
              <a:gradFill>
                <a:gsLst>
                  <a:gs pos="7000">
                    <a:srgbClr val="FFFF00"/>
                  </a:gs>
                  <a:gs pos="0">
                    <a:schemeClr val="accent5">
                      <a:lumMod val="97000"/>
                      <a:lumOff val="3000"/>
                    </a:schemeClr>
                  </a:gs>
                  <a:gs pos="0">
                    <a:schemeClr val="accent5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DotumChe" panose="020B0609000101010101" pitchFamily="49" charset="-127"/>
              <a:ea typeface="金梅海報書法字形" panose="02010609000101010101" pitchFamily="49" charset="-120"/>
            </a:endParaRPr>
          </a:p>
          <a:p>
            <a:pPr algn="ctr">
              <a:buNone/>
            </a:pPr>
            <a:r>
              <a:rPr lang="en-US" altLang="zh-TW" sz="8800" dirty="0">
                <a:gradFill>
                  <a:gsLst>
                    <a:gs pos="7000">
                      <a:srgbClr val="FFFF00"/>
                    </a:gs>
                    <a:gs pos="0">
                      <a:schemeClr val="accent5">
                        <a:lumMod val="97000"/>
                        <a:lumOff val="3000"/>
                      </a:schemeClr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金梅海報書法字形" panose="02010609000101010101" pitchFamily="49" charset="-120"/>
              </a:rPr>
              <a:t>ImVS32</a:t>
            </a:r>
          </a:p>
          <a:p>
            <a:pPr algn="ctr">
              <a:buNone/>
            </a:pPr>
            <a:r>
              <a:rPr lang="zh-TW" altLang="en-US" sz="8800" dirty="0">
                <a:gradFill>
                  <a:gsLst>
                    <a:gs pos="7000">
                      <a:srgbClr val="FFFF00"/>
                    </a:gs>
                    <a:gs pos="0">
                      <a:schemeClr val="accent5">
                        <a:lumMod val="97000"/>
                        <a:lumOff val="3000"/>
                      </a:schemeClr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otumChe" panose="020B0609000101010101" pitchFamily="49" charset="-127"/>
                <a:ea typeface="金梅海報書法字形" panose="02010609000101010101" pitchFamily="49" charset="-120"/>
              </a:rPr>
              <a:t>技術服務專線</a:t>
            </a:r>
            <a:endParaRPr lang="en-US" altLang="zh-TW" sz="8800" dirty="0">
              <a:gradFill>
                <a:gsLst>
                  <a:gs pos="7000">
                    <a:srgbClr val="FFFF00"/>
                  </a:gs>
                  <a:gs pos="0">
                    <a:schemeClr val="accent5">
                      <a:lumMod val="97000"/>
                      <a:lumOff val="3000"/>
                    </a:schemeClr>
                  </a:gs>
                  <a:gs pos="0">
                    <a:schemeClr val="accent5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DotumChe" panose="020B0609000101010101" pitchFamily="49" charset="-127"/>
              <a:ea typeface="金梅海報書法字形" panose="02010609000101010101" pitchFamily="49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87588" y="4221088"/>
            <a:ext cx="72728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2800" b="1" dirty="0">
                <a:solidFill>
                  <a:srgbClr val="FF0000"/>
                </a:solidFill>
              </a:rPr>
              <a:t>0968-622-621/0968-622-791</a:t>
            </a:r>
            <a:br>
              <a:rPr lang="en-US" altLang="zh-TW" sz="28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hlinkClick r:id="rId5"/>
              </a:rPr>
              <a:t>http://www.vscada.com</a:t>
            </a:r>
            <a:endParaRPr lang="en-US" altLang="zh-TW" sz="28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/>
            <a:endParaRPr lang="en-US" altLang="zh-TW" sz="1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en-US" altLang="zh-TW" sz="2800" b="1" dirty="0" err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Skype:vscada</a:t>
            </a:r>
            <a:r>
              <a:rPr lang="en-US" altLang="zh-TW" sz="28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/</a:t>
            </a:r>
            <a:r>
              <a:rPr lang="en-US" altLang="zh-TW" sz="2800" b="1" dirty="0" err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LineID:vscada</a:t>
            </a:r>
            <a:r>
              <a:rPr lang="en-US" altLang="zh-TW" sz="28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/WeChat:</a:t>
            </a:r>
            <a:br>
              <a:rPr lang="en-US" altLang="zh-TW" sz="28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err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Email:vscada@seed.net.tw</a:t>
            </a:r>
            <a:endParaRPr lang="zh-TW" altLang="en-US" sz="28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337212"/>
            <a:ext cx="461799" cy="46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1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2"/>
          <p:cNvSpPr>
            <a:spLocks noGrp="1"/>
          </p:cNvSpPr>
          <p:nvPr>
            <p:ph type="title" idx="4294967295"/>
          </p:nvPr>
        </p:nvSpPr>
        <p:spPr>
          <a:xfrm>
            <a:off x="2387588" y="728700"/>
            <a:ext cx="7435282" cy="936104"/>
          </a:xfrm>
          <a:prstGeom prst="rect">
            <a:avLst/>
          </a:prstGeo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zh-TW" sz="7200" dirty="0">
                <a:solidFill>
                  <a:srgbClr val="FF0000"/>
                </a:solidFill>
              </a:rPr>
              <a:t>ImVS32_GRHS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10243" name="內容版面配置區 1"/>
          <p:cNvSpPr txBox="1">
            <a:spLocks/>
          </p:cNvSpPr>
          <p:nvPr/>
        </p:nvSpPr>
        <p:spPr bwMode="auto">
          <a:xfrm>
            <a:off x="1811524" y="2564904"/>
            <a:ext cx="388843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7310" tIns="54800" rIns="217310" bIns="54800"/>
          <a:lstStyle>
            <a:lvl1pPr marL="749300" indent="-7493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indent="0" algn="ctr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altLang="zh-TW" sz="6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</a:p>
          <a:p>
            <a:pPr marL="0" indent="0" algn="just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TW" altLang="en-US" sz="6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圖控系統</a:t>
            </a:r>
            <a:endParaRPr lang="en-US" altLang="zh-TW" sz="6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US" altLang="zh-TW" sz="1200" dirty="0">
              <a:latin typeface="Times New Roman" pitchFamily="18" charset="0"/>
              <a:ea typeface="华文仿宋" pitchFamily="2" charset="-122"/>
            </a:endParaRPr>
          </a:p>
          <a:p>
            <a:pPr algn="just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endParaRPr lang="zh-TW" altLang="zh-TW" sz="3084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內容版面配置區 1">
            <a:extLst>
              <a:ext uri="{FF2B5EF4-FFF2-40B4-BE49-F238E27FC236}">
                <a16:creationId xmlns:a16="http://schemas.microsoft.com/office/drawing/2014/main" id="{AA71AAE7-DC07-4679-8B63-3364209D61B4}"/>
              </a:ext>
            </a:extLst>
          </p:cNvPr>
          <p:cNvSpPr txBox="1">
            <a:spLocks/>
          </p:cNvSpPr>
          <p:nvPr/>
        </p:nvSpPr>
        <p:spPr bwMode="auto">
          <a:xfrm>
            <a:off x="6780076" y="2528900"/>
            <a:ext cx="3888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7310" tIns="54800" rIns="217310" bIns="54800"/>
          <a:lstStyle>
            <a:lvl1pPr marL="749300" indent="-7493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indent="0" algn="ctr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TW" altLang="en-US" sz="6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無風扇</a:t>
            </a:r>
            <a:endParaRPr lang="en-US" altLang="zh-TW" sz="6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TW" altLang="en-US" sz="6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工業電腦</a:t>
            </a:r>
            <a:endParaRPr lang="en-US" altLang="zh-TW" sz="6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US" altLang="zh-TW" sz="1200" dirty="0">
              <a:latin typeface="Times New Roman" pitchFamily="18" charset="0"/>
              <a:ea typeface="华文仿宋" pitchFamily="2" charset="-122"/>
            </a:endParaRPr>
          </a:p>
          <a:p>
            <a:pPr algn="just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endParaRPr lang="zh-TW" altLang="zh-TW" sz="3084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3992BF0-DA4F-4864-A1A7-F739028F122A}"/>
              </a:ext>
            </a:extLst>
          </p:cNvPr>
          <p:cNvSpPr txBox="1"/>
          <p:nvPr/>
        </p:nvSpPr>
        <p:spPr>
          <a:xfrm>
            <a:off x="5772834" y="2780928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TW" sz="7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endParaRPr lang="zh-TW" altLang="en-US" sz="72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2"/>
          <p:cNvSpPr>
            <a:spLocks noGrp="1"/>
          </p:cNvSpPr>
          <p:nvPr>
            <p:ph type="title" idx="4294967295"/>
          </p:nvPr>
        </p:nvSpPr>
        <p:spPr>
          <a:xfrm>
            <a:off x="879852" y="529865"/>
            <a:ext cx="6228463" cy="649372"/>
          </a:xfrm>
          <a:prstGeom prst="rect">
            <a:avLst/>
          </a:prstGeo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4800" dirty="0">
                <a:solidFill>
                  <a:srgbClr val="FF0000"/>
                </a:solidFill>
              </a:rPr>
              <a:t>ImVS32_GRHS</a:t>
            </a:r>
            <a:r>
              <a:rPr lang="zh-TW" altLang="en-US" sz="4800" dirty="0">
                <a:solidFill>
                  <a:srgbClr val="FF0000"/>
                </a:solidFill>
              </a:rPr>
              <a:t> 用途</a:t>
            </a:r>
          </a:p>
        </p:txBody>
      </p:sp>
      <p:sp>
        <p:nvSpPr>
          <p:cNvPr id="10243" name="內容版面配置區 1"/>
          <p:cNvSpPr txBox="1">
            <a:spLocks/>
          </p:cNvSpPr>
          <p:nvPr/>
        </p:nvSpPr>
        <p:spPr bwMode="auto">
          <a:xfrm>
            <a:off x="1524257" y="1489659"/>
            <a:ext cx="9216259" cy="373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7310" tIns="54800" rIns="217310" bIns="54800"/>
          <a:lstStyle>
            <a:lvl1pPr marL="749300" indent="-7493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altLang="zh-TW" sz="4000" dirty="0">
                <a:latin typeface="Times New Roman" pitchFamily="18" charset="0"/>
                <a:ea typeface="华文仿宋" pitchFamily="2" charset="-122"/>
              </a:rPr>
              <a:t>G:GateWay(</a:t>
            </a:r>
            <a:r>
              <a:rPr lang="zh-TW" altLang="en-US" sz="4000" b="0" i="0" dirty="0">
                <a:effectLst/>
                <a:latin typeface="arial" panose="020B0604020202020204" pitchFamily="34" charset="0"/>
              </a:rPr>
              <a:t>閘道器</a:t>
            </a:r>
            <a:r>
              <a:rPr lang="en-US" altLang="zh-TW" sz="4000" b="0" i="0" dirty="0">
                <a:effectLst/>
                <a:latin typeface="arial" panose="020B0604020202020204" pitchFamily="34" charset="0"/>
              </a:rPr>
              <a:t>)</a:t>
            </a: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US" altLang="zh-TW" sz="1200" dirty="0">
              <a:latin typeface="Times New Roman" pitchFamily="18" charset="0"/>
              <a:ea typeface="华文仿宋" pitchFamily="2" charset="-122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altLang="zh-TW" sz="4000" dirty="0">
                <a:latin typeface="Times New Roman" pitchFamily="18" charset="0"/>
                <a:ea typeface="华文仿宋" pitchFamily="2" charset="-122"/>
              </a:rPr>
              <a:t>R:Record(</a:t>
            </a:r>
            <a:r>
              <a:rPr lang="zh-TW" altLang="en-US" sz="4000" dirty="0">
                <a:latin typeface="Times New Roman" pitchFamily="18" charset="0"/>
                <a:ea typeface="华文仿宋" pitchFamily="2" charset="-122"/>
              </a:rPr>
              <a:t>記錄器</a:t>
            </a:r>
            <a:r>
              <a:rPr lang="en-US" altLang="zh-TW" sz="4000" dirty="0">
                <a:latin typeface="Times New Roman" pitchFamily="18" charset="0"/>
                <a:ea typeface="华文仿宋" pitchFamily="2" charset="-122"/>
              </a:rPr>
              <a:t>)</a:t>
            </a: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US" altLang="zh-TW" sz="1200" dirty="0">
              <a:latin typeface="Times New Roman" pitchFamily="18" charset="0"/>
              <a:ea typeface="华文仿宋" pitchFamily="2" charset="-122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altLang="zh-TW" sz="4000" dirty="0">
                <a:latin typeface="Times New Roman" pitchFamily="18" charset="0"/>
                <a:ea typeface="华文仿宋" pitchFamily="2" charset="-122"/>
              </a:rPr>
              <a:t>H:HMI(</a:t>
            </a:r>
            <a:r>
              <a:rPr lang="zh-TW" altLang="en-US" sz="4000" dirty="0">
                <a:latin typeface="Times New Roman" pitchFamily="18" charset="0"/>
                <a:ea typeface="华文仿宋" pitchFamily="2" charset="-122"/>
              </a:rPr>
              <a:t>人機介面</a:t>
            </a:r>
            <a:r>
              <a:rPr lang="en-US" altLang="zh-TW" sz="4000" dirty="0">
                <a:latin typeface="Times New Roman" pitchFamily="18" charset="0"/>
                <a:ea typeface="华文仿宋" pitchFamily="2" charset="-122"/>
              </a:rPr>
              <a:t>)</a:t>
            </a: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altLang="zh-TW" sz="1200" dirty="0">
                <a:latin typeface="Times New Roman" pitchFamily="18" charset="0"/>
                <a:ea typeface="华文仿宋" pitchFamily="2" charset="-122"/>
              </a:rPr>
              <a:t> </a:t>
            </a: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altLang="zh-TW" sz="4000" dirty="0">
                <a:latin typeface="Times New Roman" pitchFamily="18" charset="0"/>
                <a:ea typeface="华文仿宋" pitchFamily="2" charset="-122"/>
              </a:rPr>
              <a:t>S:SCADA(</a:t>
            </a:r>
            <a:r>
              <a:rPr lang="zh-TW" altLang="en-US" sz="4000" dirty="0">
                <a:latin typeface="Times New Roman" pitchFamily="18" charset="0"/>
                <a:ea typeface="华文仿宋" pitchFamily="2" charset="-122"/>
              </a:rPr>
              <a:t>圖控系統</a:t>
            </a:r>
            <a:r>
              <a:rPr lang="en-US" altLang="zh-TW" sz="4000" dirty="0">
                <a:latin typeface="Times New Roman" pitchFamily="18" charset="0"/>
                <a:ea typeface="华文仿宋" pitchFamily="2" charset="-122"/>
              </a:rPr>
              <a:t>)</a:t>
            </a:r>
          </a:p>
          <a:p>
            <a:pPr marL="0" indent="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endParaRPr lang="en-US" altLang="zh-TW" sz="4000" dirty="0">
              <a:latin typeface="Times New Roman" pitchFamily="18" charset="0"/>
              <a:ea typeface="华文仿宋" pitchFamily="2" charset="-122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endParaRPr lang="zh-TW" altLang="zh-TW" sz="3084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0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2"/>
          <p:cNvSpPr>
            <a:spLocks noGrp="1"/>
          </p:cNvSpPr>
          <p:nvPr>
            <p:ph type="title" idx="4294967295"/>
          </p:nvPr>
        </p:nvSpPr>
        <p:spPr>
          <a:xfrm>
            <a:off x="879852" y="529865"/>
            <a:ext cx="7412392" cy="649372"/>
          </a:xfrm>
          <a:prstGeom prst="rect">
            <a:avLst/>
          </a:prstGeo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4800" dirty="0">
                <a:solidFill>
                  <a:srgbClr val="FF0000"/>
                </a:solidFill>
              </a:rPr>
              <a:t>ImVS32_GRHS </a:t>
            </a:r>
            <a:r>
              <a:rPr lang="zh-TW" altLang="en-US" sz="4800" dirty="0">
                <a:solidFill>
                  <a:srgbClr val="FF0000"/>
                </a:solidFill>
              </a:rPr>
              <a:t>特點</a:t>
            </a:r>
          </a:p>
        </p:txBody>
      </p:sp>
      <p:sp>
        <p:nvSpPr>
          <p:cNvPr id="10243" name="內容版面配置區 1"/>
          <p:cNvSpPr txBox="1">
            <a:spLocks/>
          </p:cNvSpPr>
          <p:nvPr/>
        </p:nvSpPr>
        <p:spPr bwMode="auto">
          <a:xfrm>
            <a:off x="1524257" y="1489659"/>
            <a:ext cx="10044351" cy="39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7310" tIns="54800" rIns="217310" bIns="54800"/>
          <a:lstStyle>
            <a:lvl1pPr marL="749300" indent="-7493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000" dirty="0">
                <a:latin typeface="Times New Roman" pitchFamily="18" charset="0"/>
                <a:ea typeface="华文仿宋" pitchFamily="2" charset="-122"/>
              </a:rPr>
              <a:t>軟、硬體完美組合</a:t>
            </a:r>
            <a:endParaRPr lang="en-US" altLang="zh-TW" sz="4000" dirty="0">
              <a:latin typeface="Times New Roman" pitchFamily="18" charset="0"/>
              <a:ea typeface="华文仿宋" pitchFamily="2" charset="-122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000" dirty="0">
                <a:latin typeface="Times New Roman" pitchFamily="18" charset="0"/>
                <a:ea typeface="华文仿宋" pitchFamily="2" charset="-122"/>
              </a:rPr>
              <a:t>一機多用途</a:t>
            </a:r>
            <a:endParaRPr lang="en-US" altLang="zh-TW" sz="4000" dirty="0">
              <a:latin typeface="Times New Roman" pitchFamily="18" charset="0"/>
              <a:ea typeface="华文仿宋" pitchFamily="2" charset="-122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000" dirty="0">
                <a:latin typeface="Times New Roman" pitchFamily="18" charset="0"/>
                <a:ea typeface="华文仿宋" pitchFamily="2" charset="-122"/>
              </a:rPr>
              <a:t>分離式</a:t>
            </a:r>
            <a:r>
              <a:rPr lang="en-US" altLang="zh-TW" sz="4000" dirty="0">
                <a:latin typeface="Times New Roman" pitchFamily="18" charset="0"/>
                <a:ea typeface="华文仿宋" pitchFamily="2" charset="-122"/>
              </a:rPr>
              <a:t>(</a:t>
            </a:r>
            <a:r>
              <a:rPr lang="zh-TW" altLang="en-US" sz="4000" dirty="0">
                <a:latin typeface="Times New Roman" pitchFamily="18" charset="0"/>
                <a:ea typeface="华文仿宋" pitchFamily="2" charset="-122"/>
              </a:rPr>
              <a:t>螢幕、主機</a:t>
            </a:r>
            <a:r>
              <a:rPr lang="en-US" altLang="zh-TW" sz="4000" dirty="0">
                <a:latin typeface="Times New Roman" pitchFamily="18" charset="0"/>
                <a:ea typeface="华文仿宋" pitchFamily="2" charset="-122"/>
              </a:rPr>
              <a:t>)</a:t>
            </a: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000" dirty="0">
                <a:latin typeface="Times New Roman" pitchFamily="18" charset="0"/>
                <a:ea typeface="华文仿宋" pitchFamily="2" charset="-122"/>
              </a:rPr>
              <a:t>支援遠端操作</a:t>
            </a:r>
            <a:endParaRPr lang="en-US" altLang="zh-TW" sz="4000" dirty="0">
              <a:latin typeface="Times New Roman" pitchFamily="18" charset="0"/>
              <a:ea typeface="华文仿宋" pitchFamily="2" charset="-122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000" dirty="0">
                <a:latin typeface="Times New Roman" pitchFamily="18" charset="0"/>
                <a:ea typeface="华文仿宋" pitchFamily="2" charset="-122"/>
              </a:rPr>
              <a:t>支援二地同步操作</a:t>
            </a:r>
            <a:r>
              <a:rPr lang="en-US" altLang="zh-TW" sz="3200" dirty="0">
                <a:latin typeface="Times New Roman" pitchFamily="18" charset="0"/>
                <a:ea typeface="华文仿宋" pitchFamily="2" charset="-122"/>
              </a:rPr>
              <a:t>(</a:t>
            </a:r>
            <a:r>
              <a:rPr lang="zh-TW" altLang="en-US" sz="3200" dirty="0">
                <a:latin typeface="Times New Roman" pitchFamily="18" charset="0"/>
                <a:ea typeface="华文仿宋" pitchFamily="2" charset="-122"/>
              </a:rPr>
              <a:t>需外加設備</a:t>
            </a:r>
            <a:r>
              <a:rPr lang="en-US" altLang="zh-TW" sz="3200" dirty="0">
                <a:latin typeface="Times New Roman" pitchFamily="18" charset="0"/>
                <a:ea typeface="华文仿宋" pitchFamily="2" charset="-122"/>
              </a:rPr>
              <a:t>)</a:t>
            </a: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US" altLang="zh-TW" sz="4000" dirty="0">
              <a:latin typeface="Times New Roman" pitchFamily="18" charset="0"/>
              <a:ea typeface="华文仿宋" pitchFamily="2" charset="-122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zh-TW" altLang="zh-TW" sz="3084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9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2"/>
          <p:cNvSpPr>
            <a:spLocks noGrp="1"/>
          </p:cNvSpPr>
          <p:nvPr>
            <p:ph type="title" idx="4294967295"/>
          </p:nvPr>
        </p:nvSpPr>
        <p:spPr>
          <a:xfrm>
            <a:off x="879852" y="529865"/>
            <a:ext cx="6228463" cy="649372"/>
          </a:xfrm>
          <a:prstGeom prst="rect">
            <a:avLst/>
          </a:prstGeo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4800" dirty="0">
                <a:solidFill>
                  <a:srgbClr val="FF0000"/>
                </a:solidFill>
              </a:rPr>
              <a:t>ImVS32_GRHS </a:t>
            </a:r>
            <a:r>
              <a:rPr lang="zh-TW" altLang="en-US" sz="4800" dirty="0">
                <a:solidFill>
                  <a:srgbClr val="FF0000"/>
                </a:solidFill>
              </a:rPr>
              <a:t>特點</a:t>
            </a:r>
          </a:p>
        </p:txBody>
      </p:sp>
      <p:sp>
        <p:nvSpPr>
          <p:cNvPr id="10243" name="內容版面配置區 1"/>
          <p:cNvSpPr txBox="1">
            <a:spLocks/>
          </p:cNvSpPr>
          <p:nvPr/>
        </p:nvSpPr>
        <p:spPr bwMode="auto">
          <a:xfrm>
            <a:off x="1524257" y="1489659"/>
            <a:ext cx="9576299" cy="381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7310" tIns="54800" rIns="217310" bIns="54800"/>
          <a:lstStyle>
            <a:lvl1pPr marL="749300" indent="-7493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000" dirty="0">
                <a:latin typeface="Times New Roman" pitchFamily="18" charset="0"/>
                <a:ea typeface="华文仿宋" pitchFamily="2" charset="-122"/>
              </a:rPr>
              <a:t>不同需求、提供不同解決方案</a:t>
            </a:r>
            <a:endParaRPr lang="en-US" altLang="zh-TW" sz="4000" dirty="0">
              <a:latin typeface="Times New Roman" pitchFamily="18" charset="0"/>
              <a:ea typeface="华文仿宋" pitchFamily="2" charset="-122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000" dirty="0">
                <a:latin typeface="Times New Roman" pitchFamily="18" charset="0"/>
                <a:ea typeface="华文仿宋" pitchFamily="2" charset="-122"/>
              </a:rPr>
              <a:t>可同時連接多種周邊</a:t>
            </a:r>
            <a:endParaRPr lang="en-US" altLang="zh-TW" sz="4000" dirty="0">
              <a:latin typeface="Times New Roman" pitchFamily="18" charset="0"/>
              <a:ea typeface="华文仿宋" pitchFamily="2" charset="-122"/>
            </a:endParaRPr>
          </a:p>
          <a:p>
            <a:pPr lvl="1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000" dirty="0">
                <a:latin typeface="Times New Roman" pitchFamily="18" charset="0"/>
                <a:ea typeface="华文仿宋" pitchFamily="2" charset="-122"/>
              </a:rPr>
              <a:t> </a:t>
            </a:r>
            <a:r>
              <a:rPr lang="en-US" altLang="zh-TW" sz="4000" dirty="0">
                <a:latin typeface="Times New Roman" pitchFamily="18" charset="0"/>
                <a:ea typeface="华文仿宋" pitchFamily="2" charset="-122"/>
              </a:rPr>
              <a:t>Bar /QR Code Reader/Printer</a:t>
            </a:r>
          </a:p>
          <a:p>
            <a:pPr lvl="1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altLang="zh-TW" sz="4000" dirty="0">
                <a:latin typeface="Times New Roman" pitchFamily="18" charset="0"/>
                <a:ea typeface="华文仿宋" pitchFamily="2" charset="-122"/>
              </a:rPr>
              <a:t> LED </a:t>
            </a:r>
            <a:r>
              <a:rPr lang="zh-TW" altLang="en-US" sz="4000" dirty="0">
                <a:latin typeface="Times New Roman" pitchFamily="18" charset="0"/>
                <a:ea typeface="华文仿宋" pitchFamily="2" charset="-122"/>
              </a:rPr>
              <a:t>顯示幕 </a:t>
            </a:r>
            <a:endParaRPr lang="en-US" altLang="zh-TW" sz="4000" dirty="0">
              <a:latin typeface="Times New Roman" pitchFamily="18" charset="0"/>
              <a:ea typeface="华文仿宋" pitchFamily="2" charset="-122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000" dirty="0">
                <a:latin typeface="Times New Roman" pitchFamily="18" charset="0"/>
                <a:ea typeface="华文仿宋" pitchFamily="2" charset="-122"/>
              </a:rPr>
              <a:t>提供客製化服務</a:t>
            </a:r>
            <a:endParaRPr lang="en-US" altLang="zh-TW" sz="4000" dirty="0">
              <a:latin typeface="Times New Roman" pitchFamily="18" charset="0"/>
              <a:ea typeface="华文仿宋" pitchFamily="2" charset="-122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endParaRPr lang="zh-TW" altLang="zh-TW" sz="3084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6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2"/>
          <p:cNvSpPr>
            <a:spLocks noGrp="1"/>
          </p:cNvSpPr>
          <p:nvPr>
            <p:ph type="title" idx="4294967295"/>
          </p:nvPr>
        </p:nvSpPr>
        <p:spPr>
          <a:xfrm>
            <a:off x="879852" y="529865"/>
            <a:ext cx="6228463" cy="649372"/>
          </a:xfrm>
          <a:prstGeom prst="rect">
            <a:avLst/>
          </a:prstGeo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4800" dirty="0">
                <a:solidFill>
                  <a:srgbClr val="FF0000"/>
                </a:solidFill>
              </a:rPr>
              <a:t>ImVS32_GRHS </a:t>
            </a:r>
            <a:r>
              <a:rPr lang="zh-TW" altLang="en-US" sz="4800" dirty="0">
                <a:solidFill>
                  <a:srgbClr val="FF0000"/>
                </a:solidFill>
              </a:rPr>
              <a:t>主機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9E0C46F-3262-4D40-A457-56A7D49D6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75" b="62250" l="125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66" y="188640"/>
            <a:ext cx="6486144" cy="6486144"/>
          </a:xfrm>
          <a:prstGeom prst="rect">
            <a:avLst/>
          </a:prstGeom>
          <a:noFill/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5566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2"/>
          <p:cNvSpPr>
            <a:spLocks noGrp="1"/>
          </p:cNvSpPr>
          <p:nvPr>
            <p:ph type="title" idx="4294967295"/>
          </p:nvPr>
        </p:nvSpPr>
        <p:spPr>
          <a:xfrm>
            <a:off x="879852" y="529865"/>
            <a:ext cx="6228463" cy="649372"/>
          </a:xfrm>
          <a:prstGeom prst="rect">
            <a:avLst/>
          </a:prstGeo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4800" dirty="0">
                <a:solidFill>
                  <a:srgbClr val="FF0000"/>
                </a:solidFill>
              </a:rPr>
              <a:t>ImVS32_GRHS </a:t>
            </a:r>
            <a:r>
              <a:rPr lang="zh-TW" altLang="en-US" sz="4800" dirty="0">
                <a:solidFill>
                  <a:srgbClr val="FF0000"/>
                </a:solidFill>
              </a:rPr>
              <a:t>主機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BFCBCD0-7566-407A-9C48-F8F6FF4C4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75" b="62500" l="750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66" y="188640"/>
            <a:ext cx="6486144" cy="64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3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2"/>
          <p:cNvSpPr>
            <a:spLocks noGrp="1"/>
          </p:cNvSpPr>
          <p:nvPr>
            <p:ph type="title" idx="4294967295"/>
          </p:nvPr>
        </p:nvSpPr>
        <p:spPr>
          <a:xfrm>
            <a:off x="879852" y="529865"/>
            <a:ext cx="8384500" cy="649372"/>
          </a:xfrm>
          <a:prstGeom prst="rect">
            <a:avLst/>
          </a:prstGeo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4800" dirty="0">
                <a:solidFill>
                  <a:srgbClr val="FF0000"/>
                </a:solidFill>
              </a:rPr>
              <a:t>ImVS32_GRHS </a:t>
            </a:r>
            <a:r>
              <a:rPr lang="zh-TW" altLang="en-US" sz="4800" dirty="0">
                <a:solidFill>
                  <a:srgbClr val="FF0000"/>
                </a:solidFill>
              </a:rPr>
              <a:t>硬體規格</a:t>
            </a:r>
          </a:p>
        </p:txBody>
      </p:sp>
      <p:sp>
        <p:nvSpPr>
          <p:cNvPr id="10243" name="內容版面配置區 1"/>
          <p:cNvSpPr txBox="1">
            <a:spLocks/>
          </p:cNvSpPr>
          <p:nvPr/>
        </p:nvSpPr>
        <p:spPr bwMode="auto">
          <a:xfrm>
            <a:off x="1487870" y="1484784"/>
            <a:ext cx="10704130" cy="468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7310" tIns="54800" rIns="217310" bIns="54800"/>
          <a:lstStyle>
            <a:lvl1pPr marL="749300" indent="-7493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1028700" lvl="1" indent="-5715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TW" sz="4000" dirty="0" err="1">
                <a:latin typeface="Times New Roman" pitchFamily="18" charset="0"/>
              </a:rPr>
              <a:t>CPU:Intel</a:t>
            </a:r>
            <a:r>
              <a:rPr lang="en-US" altLang="zh-TW" sz="4000" dirty="0">
                <a:latin typeface="Times New Roman" pitchFamily="18" charset="0"/>
              </a:rPr>
              <a:t> J1900</a:t>
            </a:r>
          </a:p>
          <a:p>
            <a:pPr marL="1028700" lvl="1" indent="-5715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TW" sz="4000" dirty="0">
                <a:latin typeface="Times New Roman" pitchFamily="18" charset="0"/>
              </a:rPr>
              <a:t>RAM:4G (DDR3L)</a:t>
            </a:r>
          </a:p>
          <a:p>
            <a:pPr marL="1028700" lvl="1" indent="-5715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TW" sz="4000" dirty="0">
                <a:latin typeface="Times New Roman" pitchFamily="18" charset="0"/>
              </a:rPr>
              <a:t>SSD:120G (2.5” SATA III)</a:t>
            </a:r>
          </a:p>
          <a:p>
            <a:pPr marL="1028700" lvl="1" indent="-5715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TW" sz="4000" dirty="0" err="1">
                <a:latin typeface="Times New Roman" pitchFamily="18" charset="0"/>
              </a:rPr>
              <a:t>Display:VGA</a:t>
            </a:r>
            <a:r>
              <a:rPr lang="en-US" altLang="zh-TW" sz="4000" dirty="0">
                <a:latin typeface="Times New Roman" pitchFamily="18" charset="0"/>
              </a:rPr>
              <a:t>*1(1920*1080) </a:t>
            </a:r>
          </a:p>
          <a:p>
            <a:pPr marL="457200" lvl="1" indent="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altLang="zh-TW" sz="4000" dirty="0">
                <a:latin typeface="Times New Roman" pitchFamily="18" charset="0"/>
              </a:rPr>
              <a:t>                  HDMI*1(1920*1080)</a:t>
            </a:r>
          </a:p>
          <a:p>
            <a:pPr marL="1028700" lvl="1" indent="-5715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TW" sz="4000" dirty="0">
                <a:latin typeface="Times New Roman" pitchFamily="18" charset="0"/>
              </a:rPr>
              <a:t>Ethernet:RJ45*1 (Giga)</a:t>
            </a:r>
          </a:p>
          <a:p>
            <a:pPr marL="1028700" lvl="1" indent="-5715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US" altLang="zh-TW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2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1"/>
          <p:cNvSpPr txBox="1">
            <a:spLocks/>
          </p:cNvSpPr>
          <p:nvPr/>
        </p:nvSpPr>
        <p:spPr bwMode="auto">
          <a:xfrm>
            <a:off x="1451484" y="1484784"/>
            <a:ext cx="84609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7310" tIns="54800" rIns="217310" bIns="54800"/>
          <a:lstStyle>
            <a:lvl1pPr marL="749300" indent="-7493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1035050" indent="-5715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TW" sz="4000" dirty="0">
                <a:latin typeface="Times New Roman" pitchFamily="18" charset="0"/>
              </a:rPr>
              <a:t>Com Port:1 </a:t>
            </a:r>
            <a:r>
              <a:rPr lang="zh-TW" altLang="en-US" sz="4000" dirty="0">
                <a:latin typeface="Times New Roman" pitchFamily="18" charset="0"/>
              </a:rPr>
              <a:t>個</a:t>
            </a:r>
            <a:r>
              <a:rPr lang="en-US" altLang="zh-TW" sz="4000" dirty="0">
                <a:latin typeface="Times New Roman" pitchFamily="18" charset="0"/>
              </a:rPr>
              <a:t>(RS232C/RS485)</a:t>
            </a:r>
          </a:p>
          <a:p>
            <a:pPr marL="1428750" lvl="2" indent="-5715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zh-TW" altLang="en-US" sz="4000" dirty="0">
                <a:latin typeface="Times New Roman" pitchFamily="18" charset="0"/>
              </a:rPr>
              <a:t>可擴充至</a:t>
            </a:r>
            <a:r>
              <a:rPr lang="en-US" altLang="zh-TW" sz="4000" dirty="0">
                <a:latin typeface="Times New Roman" pitchFamily="18" charset="0"/>
              </a:rPr>
              <a:t>5/9 Com Port</a:t>
            </a:r>
          </a:p>
          <a:p>
            <a:pPr marL="1028700" lvl="1" indent="-5715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TW" sz="4000" dirty="0">
                <a:latin typeface="Times New Roman" pitchFamily="18" charset="0"/>
              </a:rPr>
              <a:t>USB 2.0 *3  </a:t>
            </a:r>
          </a:p>
          <a:p>
            <a:pPr marL="1028700" lvl="1" indent="-5715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TW" sz="4000" dirty="0">
                <a:latin typeface="Times New Roman" pitchFamily="18" charset="0"/>
              </a:rPr>
              <a:t>USB 3.0 *1</a:t>
            </a:r>
          </a:p>
          <a:p>
            <a:pPr marL="1028700" lvl="1" indent="-5715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US" altLang="zh-TW" sz="3600" dirty="0">
              <a:latin typeface="Times New Roman" pitchFamily="18" charset="0"/>
            </a:endParaRPr>
          </a:p>
          <a:p>
            <a:pPr marL="1028700" lvl="1" indent="-5715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US" altLang="zh-TW" sz="3600" dirty="0">
              <a:latin typeface="Times New Roman" pitchFamily="18" charset="0"/>
            </a:endParaRPr>
          </a:p>
        </p:txBody>
      </p:sp>
      <p:sp>
        <p:nvSpPr>
          <p:cNvPr id="4" name="標題 2">
            <a:extLst>
              <a:ext uri="{FF2B5EF4-FFF2-40B4-BE49-F238E27FC236}">
                <a16:creationId xmlns:a16="http://schemas.microsoft.com/office/drawing/2014/main" id="{E2667D18-40F2-4C8C-B51B-BA57F53B0212}"/>
              </a:ext>
            </a:extLst>
          </p:cNvPr>
          <p:cNvSpPr txBox="1">
            <a:spLocks/>
          </p:cNvSpPr>
          <p:nvPr/>
        </p:nvSpPr>
        <p:spPr>
          <a:xfrm>
            <a:off x="879852" y="529865"/>
            <a:ext cx="8384500" cy="649372"/>
          </a:xfrm>
          <a:prstGeom prst="rect">
            <a:avLst/>
          </a:prstGeo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44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44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44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44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44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44181" algn="l" rtl="0" fontAlgn="base">
              <a:spcBef>
                <a:spcPct val="0"/>
              </a:spcBef>
              <a:spcAft>
                <a:spcPct val="0"/>
              </a:spcAft>
              <a:defRPr kumimoji="1" sz="526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088364" algn="l" rtl="0" fontAlgn="base">
              <a:spcBef>
                <a:spcPct val="0"/>
              </a:spcBef>
              <a:spcAft>
                <a:spcPct val="0"/>
              </a:spcAft>
              <a:defRPr kumimoji="1" sz="526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632546" algn="l" rtl="0" fontAlgn="base">
              <a:spcBef>
                <a:spcPct val="0"/>
              </a:spcBef>
              <a:spcAft>
                <a:spcPct val="0"/>
              </a:spcAft>
              <a:defRPr kumimoji="1" sz="526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176727" algn="l" rtl="0" fontAlgn="base">
              <a:spcBef>
                <a:spcPct val="0"/>
              </a:spcBef>
              <a:spcAft>
                <a:spcPct val="0"/>
              </a:spcAft>
              <a:defRPr kumimoji="1" sz="526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4800" kern="0" dirty="0">
                <a:solidFill>
                  <a:srgbClr val="FF0000"/>
                </a:solidFill>
              </a:rPr>
              <a:t>ImVS32_GRHS </a:t>
            </a:r>
            <a:r>
              <a:rPr lang="zh-TW" altLang="en-US" sz="4800" kern="0" dirty="0">
                <a:solidFill>
                  <a:srgbClr val="FF0000"/>
                </a:solidFill>
              </a:rPr>
              <a:t>硬體規格</a:t>
            </a:r>
          </a:p>
        </p:txBody>
      </p:sp>
    </p:spTree>
    <p:extLst>
      <p:ext uri="{BB962C8B-B14F-4D97-AF65-F5344CB8AC3E}">
        <p14:creationId xmlns:p14="http://schemas.microsoft.com/office/powerpoint/2010/main" val="3005235820"/>
      </p:ext>
    </p:extLst>
  </p:cSld>
  <p:clrMapOvr>
    <a:masterClrMapping/>
  </p:clrMapOvr>
</p:sld>
</file>

<file path=ppt/theme/theme1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訓練">
  <a:themeElements>
    <a:clrScheme name="訓練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訓練">
      <a:majorFont>
        <a:latin typeface="Arial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18" charset="-120"/>
          </a:defRPr>
        </a:defPPr>
      </a:lstStyle>
    </a:lnDef>
  </a:objectDefaults>
  <a:extraClrSchemeLst>
    <a:extraClrScheme>
      <a:clrScheme name="訓練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訓練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訓練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訓練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訓練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Business-1</Template>
  <TotalTime>5101</TotalTime>
  <Words>355</Words>
  <Application>Microsoft Office PowerPoint</Application>
  <PresentationFormat>寬螢幕</PresentationFormat>
  <Paragraphs>89</Paragraphs>
  <Slides>15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7" baseType="lpstr">
      <vt:lpstr>DotumChe</vt:lpstr>
      <vt:lpstr>華康勘亭流</vt:lpstr>
      <vt:lpstr>新細明體</vt:lpstr>
      <vt:lpstr>標楷體</vt:lpstr>
      <vt:lpstr>Arial</vt:lpstr>
      <vt:lpstr>Arial</vt:lpstr>
      <vt:lpstr>Arial Black</vt:lpstr>
      <vt:lpstr>Calibri</vt:lpstr>
      <vt:lpstr>Times New Roman</vt:lpstr>
      <vt:lpstr>Wingdings</vt:lpstr>
      <vt:lpstr>2_自訂設計</vt:lpstr>
      <vt:lpstr>10_訓練</vt:lpstr>
      <vt:lpstr>PowerPoint 簡報</vt:lpstr>
      <vt:lpstr>ImVS32_GRHS</vt:lpstr>
      <vt:lpstr>ImVS32_GRHS 用途</vt:lpstr>
      <vt:lpstr>ImVS32_GRHS 特點</vt:lpstr>
      <vt:lpstr>ImVS32_GRHS 特點</vt:lpstr>
      <vt:lpstr>ImVS32_GRHS 主機</vt:lpstr>
      <vt:lpstr>ImVS32_GRHS 主機</vt:lpstr>
      <vt:lpstr>ImVS32_GRHS 硬體規格</vt:lpstr>
      <vt:lpstr>PowerPoint 簡報</vt:lpstr>
      <vt:lpstr>ImVS32_GRHS</vt:lpstr>
      <vt:lpstr>ImVS32_GRHS  國際認證</vt:lpstr>
      <vt:lpstr>ImVS32_GRHS  預裝軟體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YungTsung</dc:creator>
  <cp:lastModifiedBy>Lee YungTsung</cp:lastModifiedBy>
  <cp:revision>184</cp:revision>
  <dcterms:created xsi:type="dcterms:W3CDTF">2020-11-09T02:45:42Z</dcterms:created>
  <dcterms:modified xsi:type="dcterms:W3CDTF">2021-09-28T07:08:38Z</dcterms:modified>
</cp:coreProperties>
</file>