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83" r:id="rId3"/>
    <p:sldMasterId id="2147483681" r:id="rId4"/>
  </p:sldMasterIdLst>
  <p:notesMasterIdLst>
    <p:notesMasterId r:id="rId74"/>
  </p:notesMasterIdLst>
  <p:sldIdLst>
    <p:sldId id="392" r:id="rId5"/>
    <p:sldId id="256" r:id="rId6"/>
    <p:sldId id="389" r:id="rId7"/>
    <p:sldId id="554" r:id="rId8"/>
    <p:sldId id="530" r:id="rId9"/>
    <p:sldId id="535" r:id="rId10"/>
    <p:sldId id="536" r:id="rId11"/>
    <p:sldId id="525" r:id="rId12"/>
    <p:sldId id="537" r:id="rId13"/>
    <p:sldId id="547" r:id="rId14"/>
    <p:sldId id="546" r:id="rId15"/>
    <p:sldId id="440" r:id="rId16"/>
    <p:sldId id="548" r:id="rId17"/>
    <p:sldId id="508" r:id="rId18"/>
    <p:sldId id="511" r:id="rId19"/>
    <p:sldId id="512" r:id="rId20"/>
    <p:sldId id="513" r:id="rId21"/>
    <p:sldId id="514" r:id="rId22"/>
    <p:sldId id="516" r:id="rId23"/>
    <p:sldId id="442" r:id="rId24"/>
    <p:sldId id="444" r:id="rId25"/>
    <p:sldId id="507" r:id="rId26"/>
    <p:sldId id="505" r:id="rId27"/>
    <p:sldId id="464" r:id="rId28"/>
    <p:sldId id="279" r:id="rId29"/>
    <p:sldId id="438" r:id="rId30"/>
    <p:sldId id="541" r:id="rId31"/>
    <p:sldId id="551" r:id="rId32"/>
    <p:sldId id="550" r:id="rId33"/>
    <p:sldId id="274" r:id="rId34"/>
    <p:sldId id="544" r:id="rId35"/>
    <p:sldId id="552" r:id="rId36"/>
    <p:sldId id="545" r:id="rId37"/>
    <p:sldId id="292" r:id="rId38"/>
    <p:sldId id="293" r:id="rId39"/>
    <p:sldId id="446" r:id="rId40"/>
    <p:sldId id="458" r:id="rId41"/>
    <p:sldId id="447" r:id="rId42"/>
    <p:sldId id="448" r:id="rId43"/>
    <p:sldId id="449" r:id="rId44"/>
    <p:sldId id="445" r:id="rId45"/>
    <p:sldId id="413" r:id="rId46"/>
    <p:sldId id="465" r:id="rId47"/>
    <p:sldId id="441" r:id="rId48"/>
    <p:sldId id="437" r:id="rId49"/>
    <p:sldId id="404" r:id="rId50"/>
    <p:sldId id="405" r:id="rId51"/>
    <p:sldId id="407" r:id="rId52"/>
    <p:sldId id="408" r:id="rId53"/>
    <p:sldId id="406" r:id="rId54"/>
    <p:sldId id="410" r:id="rId55"/>
    <p:sldId id="515" r:id="rId56"/>
    <p:sldId id="414" r:id="rId57"/>
    <p:sldId id="429" r:id="rId58"/>
    <p:sldId id="431" r:id="rId59"/>
    <p:sldId id="432" r:id="rId60"/>
    <p:sldId id="416" r:id="rId61"/>
    <p:sldId id="417" r:id="rId62"/>
    <p:sldId id="418" r:id="rId63"/>
    <p:sldId id="419" r:id="rId64"/>
    <p:sldId id="420" r:id="rId65"/>
    <p:sldId id="435" r:id="rId66"/>
    <p:sldId id="433" r:id="rId67"/>
    <p:sldId id="434" r:id="rId68"/>
    <p:sldId id="425" r:id="rId69"/>
    <p:sldId id="553" r:id="rId70"/>
    <p:sldId id="398" r:id="rId71"/>
    <p:sldId id="391" r:id="rId72"/>
    <p:sldId id="375" r:id="rId73"/>
  </p:sldIdLst>
  <p:sldSz cx="13439775" cy="7561263"/>
  <p:notesSz cx="6858000" cy="9144000"/>
  <p:defaultTextStyle>
    <a:defPPr>
      <a:defRPr lang="zh-TW"/>
    </a:defPPr>
    <a:lvl1pPr marL="0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029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0059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0088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0117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0146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0176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0205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0234" algn="l" defTabSz="120005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233" userDrawn="1">
          <p15:clr>
            <a:srgbClr val="A4A3A4"/>
          </p15:clr>
        </p15:guide>
        <p15:guide id="8" orient="horz" pos="3788" userDrawn="1">
          <p15:clr>
            <a:srgbClr val="A4A3A4"/>
          </p15:clr>
        </p15:guide>
        <p15:guide id="12" orient="horz" pos="658" userDrawn="1">
          <p15:clr>
            <a:srgbClr val="A4A3A4"/>
          </p15:clr>
        </p15:guide>
        <p15:guide id="13" orient="horz" pos="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C5"/>
    <a:srgbClr val="FF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2245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56" y="72"/>
      </p:cViewPr>
      <p:guideLst>
        <p:guide pos="4233"/>
        <p:guide orient="horz" pos="3788"/>
        <p:guide orient="horz" pos="658"/>
        <p:guide orient="horz" pos="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75B36-5619-47A6-94A6-AD8AB25B885C}" type="datetimeFigureOut">
              <a:rPr lang="zh-TW" altLang="en-US" smtClean="0"/>
              <a:t>2021/10/2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7CE28-8901-4062-9D32-5D232BC261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38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029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0059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0088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0117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0146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0176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0205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0234" algn="l" defTabSz="12000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050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62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3853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重複性工作</a:t>
            </a:r>
            <a:r>
              <a:rPr lang="en-US" altLang="zh-TW" dirty="0"/>
              <a:t>:</a:t>
            </a:r>
            <a:r>
              <a:rPr lang="zh-TW" altLang="en-US" dirty="0"/>
              <a:t>配方輸入 配方師</a:t>
            </a:r>
            <a:endParaRPr lang="en-US" altLang="zh-TW" dirty="0"/>
          </a:p>
          <a:p>
            <a:r>
              <a:rPr lang="zh-TW" altLang="en-US" dirty="0"/>
              <a:t>混料</a:t>
            </a:r>
            <a:r>
              <a:rPr lang="en-US" altLang="zh-TW" dirty="0"/>
              <a:t>:</a:t>
            </a:r>
            <a:r>
              <a:rPr lang="zh-TW" altLang="en-US" dirty="0"/>
              <a:t>原料入錯桶</a:t>
            </a:r>
            <a:r>
              <a:rPr lang="en-US" altLang="zh-TW" dirty="0"/>
              <a:t>/</a:t>
            </a:r>
            <a:r>
              <a:rPr lang="zh-TW" altLang="en-US" dirty="0"/>
              <a:t>誠品混料</a:t>
            </a:r>
            <a:endParaRPr lang="en-US" altLang="zh-TW" dirty="0"/>
          </a:p>
          <a:p>
            <a:r>
              <a:rPr lang="zh-TW" altLang="en-US" dirty="0"/>
              <a:t>等待</a:t>
            </a:r>
            <a:r>
              <a:rPr lang="en-US" altLang="zh-TW" dirty="0"/>
              <a:t>:</a:t>
            </a:r>
            <a:r>
              <a:rPr lang="zh-TW" altLang="en-US" dirty="0"/>
              <a:t>缺料</a:t>
            </a:r>
            <a:r>
              <a:rPr lang="en-US" altLang="zh-TW" dirty="0"/>
              <a:t>/</a:t>
            </a:r>
            <a:r>
              <a:rPr lang="zh-TW" altLang="en-US" dirty="0"/>
              <a:t>高倉</a:t>
            </a:r>
            <a:r>
              <a:rPr lang="en-US" altLang="zh-TW" dirty="0"/>
              <a:t>/</a:t>
            </a:r>
            <a:r>
              <a:rPr lang="zh-TW" altLang="en-US" dirty="0"/>
              <a:t>製粒機</a:t>
            </a:r>
            <a:endParaRPr lang="en-US" altLang="zh-TW" dirty="0"/>
          </a:p>
          <a:p>
            <a:r>
              <a:rPr lang="zh-TW" altLang="en-US" dirty="0"/>
              <a:t>手投料不確定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8466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重複性工作</a:t>
            </a:r>
            <a:r>
              <a:rPr lang="en-US" altLang="zh-TW" dirty="0"/>
              <a:t>:</a:t>
            </a:r>
            <a:r>
              <a:rPr lang="zh-TW" altLang="en-US" dirty="0"/>
              <a:t>配方輸入 配方師</a:t>
            </a:r>
            <a:endParaRPr lang="en-US" altLang="zh-TW" dirty="0"/>
          </a:p>
          <a:p>
            <a:r>
              <a:rPr lang="zh-TW" altLang="en-US" dirty="0"/>
              <a:t>混料</a:t>
            </a:r>
            <a:r>
              <a:rPr lang="en-US" altLang="zh-TW" dirty="0"/>
              <a:t>:</a:t>
            </a:r>
            <a:r>
              <a:rPr lang="zh-TW" altLang="en-US" dirty="0"/>
              <a:t>原料入錯桶</a:t>
            </a:r>
            <a:r>
              <a:rPr lang="en-US" altLang="zh-TW" dirty="0"/>
              <a:t>/</a:t>
            </a:r>
            <a:r>
              <a:rPr lang="zh-TW" altLang="en-US" dirty="0"/>
              <a:t>誠品混料</a:t>
            </a:r>
            <a:endParaRPr lang="en-US" altLang="zh-TW" dirty="0"/>
          </a:p>
          <a:p>
            <a:r>
              <a:rPr lang="zh-TW" altLang="en-US" dirty="0"/>
              <a:t>等待</a:t>
            </a:r>
            <a:r>
              <a:rPr lang="en-US" altLang="zh-TW" dirty="0"/>
              <a:t>:</a:t>
            </a:r>
            <a:r>
              <a:rPr lang="zh-TW" altLang="en-US" dirty="0"/>
              <a:t>缺料</a:t>
            </a:r>
            <a:r>
              <a:rPr lang="en-US" altLang="zh-TW" dirty="0"/>
              <a:t>/</a:t>
            </a:r>
            <a:r>
              <a:rPr lang="zh-TW" altLang="en-US" dirty="0"/>
              <a:t>高倉</a:t>
            </a:r>
            <a:r>
              <a:rPr lang="en-US" altLang="zh-TW" dirty="0"/>
              <a:t>/</a:t>
            </a:r>
            <a:r>
              <a:rPr lang="zh-TW" altLang="en-US" dirty="0"/>
              <a:t>製粒機</a:t>
            </a:r>
            <a:endParaRPr lang="en-US" altLang="zh-TW" dirty="0"/>
          </a:p>
          <a:p>
            <a:r>
              <a:rPr lang="zh-TW" altLang="en-US" dirty="0"/>
              <a:t>手投料不確定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678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重複性工作</a:t>
            </a:r>
            <a:r>
              <a:rPr lang="en-US" altLang="zh-TW" dirty="0"/>
              <a:t>:</a:t>
            </a:r>
            <a:r>
              <a:rPr lang="zh-TW" altLang="en-US" dirty="0"/>
              <a:t>配方輸入 配方師</a:t>
            </a:r>
            <a:endParaRPr lang="en-US" altLang="zh-TW" dirty="0"/>
          </a:p>
          <a:p>
            <a:r>
              <a:rPr lang="zh-TW" altLang="en-US" dirty="0"/>
              <a:t>混料</a:t>
            </a:r>
            <a:r>
              <a:rPr lang="en-US" altLang="zh-TW" dirty="0"/>
              <a:t>:</a:t>
            </a:r>
            <a:r>
              <a:rPr lang="zh-TW" altLang="en-US" dirty="0"/>
              <a:t>原料入錯桶</a:t>
            </a:r>
            <a:r>
              <a:rPr lang="en-US" altLang="zh-TW" dirty="0"/>
              <a:t>/</a:t>
            </a:r>
            <a:r>
              <a:rPr lang="zh-TW" altLang="en-US" dirty="0"/>
              <a:t>誠品混料</a:t>
            </a:r>
            <a:endParaRPr lang="en-US" altLang="zh-TW" dirty="0"/>
          </a:p>
          <a:p>
            <a:r>
              <a:rPr lang="zh-TW" altLang="en-US" dirty="0"/>
              <a:t>等待</a:t>
            </a:r>
            <a:r>
              <a:rPr lang="en-US" altLang="zh-TW" dirty="0"/>
              <a:t>:</a:t>
            </a:r>
            <a:r>
              <a:rPr lang="zh-TW" altLang="en-US" dirty="0"/>
              <a:t>缺料</a:t>
            </a:r>
            <a:r>
              <a:rPr lang="en-US" altLang="zh-TW" dirty="0"/>
              <a:t>/</a:t>
            </a:r>
            <a:r>
              <a:rPr lang="zh-TW" altLang="en-US" dirty="0"/>
              <a:t>高倉</a:t>
            </a:r>
            <a:r>
              <a:rPr lang="en-US" altLang="zh-TW" dirty="0"/>
              <a:t>/</a:t>
            </a:r>
            <a:r>
              <a:rPr lang="zh-TW" altLang="en-US" dirty="0"/>
              <a:t>製粒機</a:t>
            </a:r>
            <a:endParaRPr lang="en-US" altLang="zh-TW" dirty="0"/>
          </a:p>
          <a:p>
            <a:r>
              <a:rPr lang="zh-TW" altLang="en-US" dirty="0"/>
              <a:t>手投料不確定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8074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重複性工作</a:t>
            </a:r>
            <a:r>
              <a:rPr lang="en-US" altLang="zh-TW" dirty="0"/>
              <a:t>:</a:t>
            </a:r>
            <a:r>
              <a:rPr lang="zh-TW" altLang="en-US" dirty="0"/>
              <a:t>配方輸入 配方師</a:t>
            </a:r>
            <a:endParaRPr lang="en-US" altLang="zh-TW" dirty="0"/>
          </a:p>
          <a:p>
            <a:r>
              <a:rPr lang="zh-TW" altLang="en-US" dirty="0"/>
              <a:t>混料</a:t>
            </a:r>
            <a:r>
              <a:rPr lang="en-US" altLang="zh-TW" dirty="0"/>
              <a:t>:</a:t>
            </a:r>
            <a:r>
              <a:rPr lang="zh-TW" altLang="en-US" dirty="0"/>
              <a:t>原料入錯桶</a:t>
            </a:r>
            <a:r>
              <a:rPr lang="en-US" altLang="zh-TW" dirty="0"/>
              <a:t>/</a:t>
            </a:r>
            <a:r>
              <a:rPr lang="zh-TW" altLang="en-US" dirty="0"/>
              <a:t>誠品混料</a:t>
            </a:r>
            <a:endParaRPr lang="en-US" altLang="zh-TW" dirty="0"/>
          </a:p>
          <a:p>
            <a:r>
              <a:rPr lang="zh-TW" altLang="en-US" dirty="0"/>
              <a:t>等待</a:t>
            </a:r>
            <a:r>
              <a:rPr lang="en-US" altLang="zh-TW" dirty="0"/>
              <a:t>:</a:t>
            </a:r>
            <a:r>
              <a:rPr lang="zh-TW" altLang="en-US" dirty="0"/>
              <a:t>缺料</a:t>
            </a:r>
            <a:r>
              <a:rPr lang="en-US" altLang="zh-TW" dirty="0"/>
              <a:t>/</a:t>
            </a:r>
            <a:r>
              <a:rPr lang="zh-TW" altLang="en-US" dirty="0"/>
              <a:t>高倉</a:t>
            </a:r>
            <a:r>
              <a:rPr lang="en-US" altLang="zh-TW" dirty="0"/>
              <a:t>/</a:t>
            </a:r>
            <a:r>
              <a:rPr lang="zh-TW" altLang="en-US" dirty="0"/>
              <a:t>製粒機</a:t>
            </a:r>
            <a:endParaRPr lang="en-US" altLang="zh-TW" dirty="0"/>
          </a:p>
          <a:p>
            <a:r>
              <a:rPr lang="zh-TW" altLang="en-US" dirty="0"/>
              <a:t>手投料不確定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9149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重複性工作</a:t>
            </a:r>
            <a:r>
              <a:rPr lang="en-US" altLang="zh-TW" dirty="0"/>
              <a:t>:</a:t>
            </a:r>
            <a:r>
              <a:rPr lang="zh-TW" altLang="en-US" dirty="0"/>
              <a:t>配方輸入 配方師</a:t>
            </a:r>
            <a:endParaRPr lang="en-US" altLang="zh-TW" dirty="0"/>
          </a:p>
          <a:p>
            <a:r>
              <a:rPr lang="zh-TW" altLang="en-US" dirty="0"/>
              <a:t>混料</a:t>
            </a:r>
            <a:r>
              <a:rPr lang="en-US" altLang="zh-TW" dirty="0"/>
              <a:t>:</a:t>
            </a:r>
            <a:r>
              <a:rPr lang="zh-TW" altLang="en-US" dirty="0"/>
              <a:t>原料入錯桶</a:t>
            </a:r>
            <a:r>
              <a:rPr lang="en-US" altLang="zh-TW" dirty="0"/>
              <a:t>/</a:t>
            </a:r>
            <a:r>
              <a:rPr lang="zh-TW" altLang="en-US" dirty="0"/>
              <a:t>誠品混料</a:t>
            </a:r>
            <a:endParaRPr lang="en-US" altLang="zh-TW" dirty="0"/>
          </a:p>
          <a:p>
            <a:r>
              <a:rPr lang="zh-TW" altLang="en-US" dirty="0"/>
              <a:t>等待</a:t>
            </a:r>
            <a:r>
              <a:rPr lang="en-US" altLang="zh-TW" dirty="0"/>
              <a:t>:</a:t>
            </a:r>
            <a:r>
              <a:rPr lang="zh-TW" altLang="en-US" dirty="0"/>
              <a:t>缺料</a:t>
            </a:r>
            <a:r>
              <a:rPr lang="en-US" altLang="zh-TW" dirty="0"/>
              <a:t>/</a:t>
            </a:r>
            <a:r>
              <a:rPr lang="zh-TW" altLang="en-US" dirty="0"/>
              <a:t>高倉</a:t>
            </a:r>
            <a:r>
              <a:rPr lang="en-US" altLang="zh-TW" dirty="0"/>
              <a:t>/</a:t>
            </a:r>
            <a:r>
              <a:rPr lang="zh-TW" altLang="en-US" dirty="0"/>
              <a:t>製粒機</a:t>
            </a:r>
            <a:endParaRPr lang="en-US" altLang="zh-TW" dirty="0"/>
          </a:p>
          <a:p>
            <a:r>
              <a:rPr lang="zh-TW" altLang="en-US" dirty="0"/>
              <a:t>手投料不確定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9736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0959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0435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9157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6D165-3455-446E-A651-B3AAD8086BEE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76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76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D87CE-8DDE-4EC3-B0FD-5D7059F26BB0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A2577-3380-49EB-861E-6851DFBDAF86}" type="slidenum">
              <a:rPr lang="zh-TW" altLang="en-US" smtClean="0"/>
              <a:pPr>
                <a:defRPr/>
              </a:pPr>
              <a:t>35</a:t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7537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6282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配方履历 配方更改过程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同一配方不同时间之比较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1200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zh-TW" altLang="en-US" sz="1600" dirty="0">
                <a:latin typeface="DFKai-SB" pitchFamily="65" charset="-120"/>
                <a:ea typeface="DFKai-SB" pitchFamily="65" charset="-120"/>
              </a:rPr>
              <a:t>批次重量弹性配料</a:t>
            </a:r>
            <a:r>
              <a:rPr lang="en-US" altLang="zh-TW" sz="1600" dirty="0">
                <a:latin typeface="DFKai-SB" pitchFamily="65" charset="-120"/>
                <a:ea typeface="DFKai-SB" pitchFamily="65" charset="-120"/>
              </a:rPr>
              <a:t>:</a:t>
            </a:r>
            <a:r>
              <a:rPr lang="zh-TW" altLang="en-US" sz="1600" dirty="0">
                <a:latin typeface="DFKai-SB" pitchFamily="65" charset="-120"/>
                <a:ea typeface="DFKai-SB" pitchFamily="65" charset="-120"/>
              </a:rPr>
              <a:t>减少库存 </a:t>
            </a:r>
            <a:endParaRPr lang="en-US" altLang="zh-TW" sz="16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7794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7589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178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341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20159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01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56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57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58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59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60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61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62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63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64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65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0092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66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67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68537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7CE28-8901-4062-9D32-5D232BC261EC}" type="slidenum">
              <a:rPr lang="zh-TW" altLang="en-US" smtClean="0"/>
              <a:t>68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01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09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6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54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40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 userDrawn="1"/>
        </p:nvSpPr>
        <p:spPr>
          <a:xfrm>
            <a:off x="6256338" y="7164388"/>
            <a:ext cx="895350" cy="252412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zh-TW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fld id="{7AD1DFF2-7124-4667-A5E3-F6494D7634B6}" type="datetime1">
              <a:rPr lang="zh-TW" altLang="en-US" sz="1200" smtClean="0"/>
              <a:pPr>
                <a:buFont typeface="Wingdings" pitchFamily="2" charset="2"/>
                <a:buNone/>
                <a:defRPr/>
              </a:pPr>
              <a:t>2021/10/2</a:t>
            </a:fld>
            <a:endParaRPr lang="en-US" altLang="zh-TW" sz="1200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488113" y="7380288"/>
            <a:ext cx="431800" cy="180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0829" tIns="0" rIns="120829" bIns="0" numCol="1" anchor="t" anchorCtr="0" compatLnSpc="1">
            <a:prstTxWarp prst="textNoShape">
              <a:avLst/>
            </a:prstTxWarp>
          </a:bodyPr>
          <a:lstStyle>
            <a:lvl2pPr marL="599979" lvl="1" indent="0" algn="r">
              <a:buFont typeface="Wingdings" pitchFamily="2" charset="2"/>
              <a:buNone/>
              <a:defRPr sz="1200">
                <a:latin typeface="+mj-lt"/>
              </a:defRPr>
            </a:lvl2pPr>
          </a:lstStyle>
          <a:p>
            <a:pPr lvl="1">
              <a:defRPr/>
            </a:pPr>
            <a:fld id="{511C1853-7BEE-4725-A70F-AB8F31FE40EC}" type="slidenum">
              <a:rPr lang="en-US" altLang="zh-TW"/>
              <a:pPr lvl="1">
                <a:defRPr/>
              </a:pPr>
              <a:t>‹#›</a:t>
            </a:fld>
            <a:endParaRPr lang="en-US" altLang="zh-TW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55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3863" y="7345055"/>
            <a:ext cx="432628" cy="17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0829" tIns="0" rIns="120829" bIns="0" numCol="1" anchor="t" anchorCtr="0" compatLnSpc="1">
            <a:prstTxWarp prst="textNoShape">
              <a:avLst/>
            </a:prstTxWarp>
          </a:bodyPr>
          <a:lstStyle>
            <a:lvl2pPr marL="599979" lvl="1" indent="0" algn="r">
              <a:buFont typeface="Wingdings" pitchFamily="2" charset="2"/>
              <a:buNone/>
              <a:defRPr sz="1200" smtClean="0">
                <a:latin typeface="+mj-lt"/>
              </a:defRPr>
            </a:lvl2pPr>
          </a:lstStyle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‹#›</a:t>
            </a:fld>
            <a:endParaRPr lang="en-US" altLang="zh-TW" dirty="0">
              <a:latin typeface="+mn-lt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 userDrawn="1"/>
        </p:nvSpPr>
        <p:spPr>
          <a:xfrm>
            <a:off x="6256337" y="7093027"/>
            <a:ext cx="967606" cy="252000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zh-TW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fld id="{7AD1DFF2-7124-4667-A5E3-F6494D7634B6}" type="datetime1">
              <a:rPr lang="zh-TW" altLang="en-US" sz="1200" smtClean="0"/>
              <a:pPr algn="ctr">
                <a:buFont typeface="Wingdings" pitchFamily="2" charset="2"/>
                <a:buNone/>
                <a:defRPr/>
              </a:pPr>
              <a:t>2021/10/2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41547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11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3863" y="7345055"/>
            <a:ext cx="432628" cy="17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0829" tIns="0" rIns="120829" bIns="0" numCol="1" anchor="t" anchorCtr="0" compatLnSpc="1">
            <a:prstTxWarp prst="textNoShape">
              <a:avLst/>
            </a:prstTxWarp>
          </a:bodyPr>
          <a:lstStyle>
            <a:lvl2pPr marL="599979" lvl="1" indent="0" algn="r">
              <a:buFont typeface="Wingdings" pitchFamily="2" charset="2"/>
              <a:buNone/>
              <a:defRPr sz="1200" smtClean="0">
                <a:latin typeface="+mj-lt"/>
              </a:defRPr>
            </a:lvl2pPr>
          </a:lstStyle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‹#›</a:t>
            </a:fld>
            <a:endParaRPr lang="en-US" altLang="zh-TW" dirty="0">
              <a:latin typeface="+mn-lt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 userDrawn="1"/>
        </p:nvSpPr>
        <p:spPr>
          <a:xfrm>
            <a:off x="6256337" y="7093027"/>
            <a:ext cx="967606" cy="252000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zh-TW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charset="0"/>
                <a:ea typeface="新細明體" pitchFamily="18" charset="-120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fld id="{7AD1DFF2-7124-4667-A5E3-F6494D7634B6}" type="datetime1">
              <a:rPr lang="zh-TW" altLang="en-US" sz="1200" smtClean="0"/>
              <a:pPr algn="ctr">
                <a:buFont typeface="Wingdings" pitchFamily="2" charset="2"/>
                <a:buNone/>
                <a:defRPr/>
              </a:pPr>
              <a:t>2021/10/2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56462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3373"/>
            <a:ext cx="13544609" cy="76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77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8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" y="0"/>
            <a:ext cx="13518104" cy="756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143" y="7113600"/>
            <a:ext cx="248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200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>
                <a:solidFill>
                  <a:schemeClr val="tx2">
                    <a:lumMod val="75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诚信、服务、技术、质量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750394" y="7114485"/>
            <a:ext cx="2738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zh-TW" altLang="en-US" sz="1600" dirty="0">
                <a:solidFill>
                  <a:schemeClr val="tx2"/>
                </a:solidFill>
                <a:latin typeface="華康勘亭流" pitchFamily="65" charset="-120"/>
                <a:ea typeface="華康勘亭流" pitchFamily="65" charset="-120"/>
              </a:rPr>
              <a:t>柏翔</a:t>
            </a:r>
            <a:r>
              <a:rPr lang="en-US" altLang="zh-TW" sz="1600" dirty="0">
                <a:solidFill>
                  <a:schemeClr val="tx2"/>
                </a:solidFill>
                <a:latin typeface="華康勘亭流" pitchFamily="65" charset="-120"/>
                <a:ea typeface="華康勘亭流" pitchFamily="65" charset="-120"/>
              </a:rPr>
              <a:t>:</a:t>
            </a:r>
            <a:r>
              <a:rPr lang="zh-TW" altLang="en-US" sz="1600" dirty="0">
                <a:solidFill>
                  <a:schemeClr val="tx2"/>
                </a:solidFill>
                <a:latin typeface="華康勘亭流" pitchFamily="65" charset="-120"/>
                <a:ea typeface="華康勘亭流" pitchFamily="65" charset="-120"/>
              </a:rPr>
              <a:t>提供工业</a:t>
            </a:r>
            <a:r>
              <a:rPr lang="en-US" altLang="zh-TW" sz="1600" dirty="0">
                <a:solidFill>
                  <a:schemeClr val="tx2"/>
                </a:solidFill>
                <a:latin typeface="華康勘亭流" pitchFamily="65" charset="-120"/>
                <a:ea typeface="華康勘亭流" pitchFamily="65" charset="-120"/>
              </a:rPr>
              <a:t>4.0</a:t>
            </a:r>
            <a:r>
              <a:rPr lang="zh-TW" altLang="en-US" sz="1600" dirty="0">
                <a:solidFill>
                  <a:schemeClr val="tx2"/>
                </a:solidFill>
                <a:latin typeface="華康勘亭流" pitchFamily="65" charset="-120"/>
                <a:ea typeface="華康勘亭流" pitchFamily="65" charset="-120"/>
              </a:rPr>
              <a:t>解决方案</a:t>
            </a: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53" y="7129003"/>
            <a:ext cx="676800" cy="338400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2228499" y="36215"/>
            <a:ext cx="1260140" cy="4680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19997" tIns="59998" rIns="119997" bIns="59998" anchor="ctr"/>
          <a:lstStyle>
            <a:lvl1pPr marL="4572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9144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3716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8288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2860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kumimoji="0" lang="en-US" altLang="zh-TW" sz="1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ImVS32 </a:t>
            </a:r>
          </a:p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kumimoji="0" lang="zh-TW" altLang="en-US" sz="1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饲料業專用平台</a:t>
            </a:r>
            <a:endParaRPr kumimoji="0" lang="en-US" altLang="zh-TW" sz="1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651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599979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1199960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799940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2399919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449225" indent="-4492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4200">
          <a:solidFill>
            <a:schemeClr val="tx1"/>
          </a:solidFill>
          <a:latin typeface="+mn-lt"/>
          <a:ea typeface="+mn-ea"/>
          <a:cs typeface="+mn-cs"/>
        </a:defRPr>
      </a:lvl1pPr>
      <a:lvl2pPr marL="974645" indent="-37461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3700">
          <a:solidFill>
            <a:schemeClr val="tx1"/>
          </a:solidFill>
          <a:latin typeface="+mn-lt"/>
          <a:ea typeface="+mn-ea"/>
        </a:defRPr>
      </a:lvl2pPr>
      <a:lvl3pPr marL="1498476" indent="-298425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</a:defRPr>
      </a:lvl3pPr>
      <a:lvl4pPr marL="2098501" indent="-298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latin typeface="+mn-lt"/>
          <a:ea typeface="+mn-ea"/>
        </a:defRPr>
      </a:lvl4pPr>
      <a:lvl5pPr marL="2698528" indent="-2984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5pPr>
      <a:lvl6pPr marL="3299889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6pPr>
      <a:lvl7pPr marL="3899869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7pPr>
      <a:lvl8pPr marL="4499850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8pPr>
      <a:lvl9pPr marL="5099829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979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0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940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919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898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879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9858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9838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18000" cy="7560000"/>
          </a:xfrm>
          <a:prstGeom prst="rect">
            <a:avLst/>
          </a:prstGeom>
        </p:spPr>
      </p:pic>
      <p:pic>
        <p:nvPicPr>
          <p:cNvPr id="8" name="Picture 18" descr="bgb.png">
            <a:extLst>
              <a:ext uri="{FF2B5EF4-FFF2-40B4-BE49-F238E27FC236}">
                <a16:creationId xmlns:a16="http://schemas.microsoft.com/office/drawing/2014/main" id="{ED4B3110-0332-41FC-B749-B43122ECCF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16528" y="0"/>
            <a:ext cx="2084944" cy="1053730"/>
          </a:xfrm>
          <a:prstGeom prst="triangle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F3975D89-F731-47A9-95CC-A9D3150A91F7}"/>
              </a:ext>
            </a:extLst>
          </p:cNvPr>
          <p:cNvSpPr txBox="1"/>
          <p:nvPr userDrawn="1"/>
        </p:nvSpPr>
        <p:spPr>
          <a:xfrm>
            <a:off x="5977217" y="0"/>
            <a:ext cx="1563567" cy="52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</a:p>
          <a:p>
            <a:pPr algn="ctr">
              <a:lnSpc>
                <a:spcPts val="1820"/>
              </a:lnSpc>
            </a:pP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饲料</a:t>
            </a:r>
            <a:r>
              <a:rPr lang="en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業專用平台</a:t>
            </a:r>
          </a:p>
        </p:txBody>
      </p:sp>
      <p:pic>
        <p:nvPicPr>
          <p:cNvPr id="10" name="Picture 13" descr="bgb.png">
            <a:extLst>
              <a:ext uri="{FF2B5EF4-FFF2-40B4-BE49-F238E27FC236}">
                <a16:creationId xmlns:a16="http://schemas.microsoft.com/office/drawing/2014/main" id="{A06BB3D7-9021-404A-82B3-45785FCFD602}"/>
              </a:ext>
            </a:extLst>
          </p:cNvPr>
          <p:cNvPicPr preferRelativeResize="0">
            <a:picLocks/>
          </p:cNvPicPr>
          <p:nvPr userDrawn="1"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1263"/>
            <a:ext cx="13518000" cy="360000"/>
          </a:xfrm>
          <a:prstGeom prst="rect">
            <a:avLst/>
          </a:prstGeom>
        </p:spPr>
      </p:pic>
      <p:sp>
        <p:nvSpPr>
          <p:cNvPr id="11" name="文字方塊 2">
            <a:extLst>
              <a:ext uri="{FF2B5EF4-FFF2-40B4-BE49-F238E27FC236}">
                <a16:creationId xmlns:a16="http://schemas.microsoft.com/office/drawing/2014/main" id="{DE9AB98A-38AD-485F-9D5F-77B64C738836}"/>
              </a:ext>
            </a:extLst>
          </p:cNvPr>
          <p:cNvSpPr txBox="1"/>
          <p:nvPr userDrawn="1"/>
        </p:nvSpPr>
        <p:spPr>
          <a:xfrm>
            <a:off x="52027" y="7224805"/>
            <a:ext cx="2170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200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诚信、服务、技术、质量</a:t>
            </a:r>
          </a:p>
        </p:txBody>
      </p:sp>
      <p:sp>
        <p:nvSpPr>
          <p:cNvPr id="13" name="文字方塊 3">
            <a:extLst>
              <a:ext uri="{FF2B5EF4-FFF2-40B4-BE49-F238E27FC236}">
                <a16:creationId xmlns:a16="http://schemas.microsoft.com/office/drawing/2014/main" id="{CC944776-283A-4A99-B2D5-3475C7B94617}"/>
              </a:ext>
            </a:extLst>
          </p:cNvPr>
          <p:cNvSpPr txBox="1"/>
          <p:nvPr userDrawn="1"/>
        </p:nvSpPr>
        <p:spPr>
          <a:xfrm>
            <a:off x="11183818" y="7238919"/>
            <a:ext cx="237665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Font typeface="+mj-lt"/>
              <a:buNone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柏翔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提供工业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4.0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解决方案</a:t>
            </a:r>
          </a:p>
        </p:txBody>
      </p:sp>
      <p:pic>
        <p:nvPicPr>
          <p:cNvPr id="14" name="圖片 4">
            <a:extLst>
              <a:ext uri="{FF2B5EF4-FFF2-40B4-BE49-F238E27FC236}">
                <a16:creationId xmlns:a16="http://schemas.microsoft.com/office/drawing/2014/main" id="{7FF8A666-126F-460F-AF63-3EC2A10B1519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18" y="7283393"/>
            <a:ext cx="432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764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599979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1199960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799940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2399919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449225" indent="-4492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4200">
          <a:solidFill>
            <a:schemeClr val="tx1"/>
          </a:solidFill>
          <a:latin typeface="+mn-lt"/>
          <a:ea typeface="+mn-ea"/>
          <a:cs typeface="+mn-cs"/>
        </a:defRPr>
      </a:lvl1pPr>
      <a:lvl2pPr marL="974645" indent="-37461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3700">
          <a:solidFill>
            <a:schemeClr val="tx1"/>
          </a:solidFill>
          <a:latin typeface="+mn-lt"/>
          <a:ea typeface="+mn-ea"/>
        </a:defRPr>
      </a:lvl2pPr>
      <a:lvl3pPr marL="1498476" indent="-298425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</a:defRPr>
      </a:lvl3pPr>
      <a:lvl4pPr marL="2098501" indent="-298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latin typeface="+mn-lt"/>
          <a:ea typeface="+mn-ea"/>
        </a:defRPr>
      </a:lvl4pPr>
      <a:lvl5pPr marL="2698528" indent="-2984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5pPr>
      <a:lvl6pPr marL="3299889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6pPr>
      <a:lvl7pPr marL="3899869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7pPr>
      <a:lvl8pPr marL="4499850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8pPr>
      <a:lvl9pPr marL="5099829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979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0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940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919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898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879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9858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9838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3856F984-3891-47E7-8103-2F645B039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6640" cy="756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3143" y="7113600"/>
            <a:ext cx="248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200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>
                <a:solidFill>
                  <a:schemeClr val="bg1"/>
                </a:solidFill>
                <a:latin typeface="華康勘亭流" pitchFamily="65" charset="-120"/>
                <a:ea typeface="華康勘亭流" pitchFamily="65" charset="-120"/>
              </a:rPr>
              <a:t>诚信、服务、技术、质量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750394" y="7114485"/>
            <a:ext cx="2738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zh-TW" altLang="en-US" sz="1600" dirty="0">
                <a:solidFill>
                  <a:schemeClr val="bg1"/>
                </a:solidFill>
                <a:latin typeface="華康勘亭流" pitchFamily="65" charset="-120"/>
                <a:ea typeface="華康勘亭流" pitchFamily="65" charset="-120"/>
              </a:rPr>
              <a:t>柏翔</a:t>
            </a:r>
            <a:r>
              <a:rPr lang="en-US" altLang="zh-TW" sz="1600" dirty="0">
                <a:solidFill>
                  <a:schemeClr val="bg1"/>
                </a:solidFill>
                <a:latin typeface="華康勘亭流" pitchFamily="65" charset="-120"/>
                <a:ea typeface="華康勘亭流" pitchFamily="65" charset="-120"/>
              </a:rPr>
              <a:t>:</a:t>
            </a:r>
            <a:r>
              <a:rPr lang="zh-TW" altLang="en-US" sz="1600" dirty="0">
                <a:solidFill>
                  <a:schemeClr val="bg1"/>
                </a:solidFill>
                <a:latin typeface="華康勘亭流" pitchFamily="65" charset="-120"/>
                <a:ea typeface="華康勘亭流" pitchFamily="65" charset="-120"/>
              </a:rPr>
              <a:t>提供工业</a:t>
            </a:r>
            <a:r>
              <a:rPr lang="en-US" altLang="zh-TW" sz="1600" dirty="0">
                <a:solidFill>
                  <a:schemeClr val="bg1"/>
                </a:solidFill>
                <a:latin typeface="華康勘亭流" pitchFamily="65" charset="-120"/>
                <a:ea typeface="華康勘亭流" pitchFamily="65" charset="-120"/>
              </a:rPr>
              <a:t>4.0</a:t>
            </a:r>
            <a:r>
              <a:rPr lang="zh-TW" altLang="en-US" sz="1600" dirty="0">
                <a:solidFill>
                  <a:schemeClr val="bg1"/>
                </a:solidFill>
                <a:latin typeface="華康勘亭流" pitchFamily="65" charset="-120"/>
                <a:ea typeface="華康勘亭流" pitchFamily="65" charset="-120"/>
              </a:rPr>
              <a:t>解决方案</a:t>
            </a: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53" y="7129003"/>
            <a:ext cx="676800" cy="338400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2228499" y="36215"/>
            <a:ext cx="1260140" cy="4680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19997" tIns="59998" rIns="119997" bIns="59998" anchor="ctr"/>
          <a:lstStyle>
            <a:lvl1pPr marL="4572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9144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3716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8288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286000" indent="-457200" algn="l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kumimoji="0" lang="en-US" altLang="zh-TW" sz="1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ImVS32 </a:t>
            </a:r>
          </a:p>
          <a:p>
            <a:pPr marL="0" indent="0" algn="ctr" eaLnBrk="0" hangingPunct="0">
              <a:buFont typeface="Wingdings" pitchFamily="2" charset="2"/>
              <a:buNone/>
              <a:defRPr/>
            </a:pPr>
            <a:r>
              <a:rPr kumimoji="0" lang="zh-TW" altLang="en-US" sz="1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饲料業專用平台</a:t>
            </a:r>
            <a:endParaRPr kumimoji="0" lang="en-US" altLang="zh-TW" sz="1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548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599979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1199960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799940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2399919" algn="l" rtl="0" fontAlgn="base">
        <a:spcBef>
          <a:spcPct val="0"/>
        </a:spcBef>
        <a:spcAft>
          <a:spcPct val="0"/>
        </a:spcAft>
        <a:defRPr kumimoji="1" sz="5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449225" indent="-4492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4200">
          <a:solidFill>
            <a:schemeClr val="tx1"/>
          </a:solidFill>
          <a:latin typeface="+mn-lt"/>
          <a:ea typeface="+mn-ea"/>
          <a:cs typeface="+mn-cs"/>
        </a:defRPr>
      </a:lvl1pPr>
      <a:lvl2pPr marL="974645" indent="-37461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3700">
          <a:solidFill>
            <a:schemeClr val="tx1"/>
          </a:solidFill>
          <a:latin typeface="+mn-lt"/>
          <a:ea typeface="+mn-ea"/>
        </a:defRPr>
      </a:lvl2pPr>
      <a:lvl3pPr marL="1498476" indent="-298425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</a:defRPr>
      </a:lvl3pPr>
      <a:lvl4pPr marL="2098501" indent="-298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latin typeface="+mn-lt"/>
          <a:ea typeface="+mn-ea"/>
        </a:defRPr>
      </a:lvl4pPr>
      <a:lvl5pPr marL="2698528" indent="-2984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5pPr>
      <a:lvl6pPr marL="3299889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6pPr>
      <a:lvl7pPr marL="3899869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7pPr>
      <a:lvl8pPr marL="4499850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8pPr>
      <a:lvl9pPr marL="5099829" indent="-29999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9979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0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940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99919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9898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879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9858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99838" algn="l" defTabSz="1199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wmf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cada.com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12828588" y="7345363"/>
            <a:ext cx="611187" cy="250825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3AB608D5-619D-42DC-BBA0-7490F8E96050}" type="slidenum">
              <a:rPr lang="en-US" altLang="zh-TW" smtClean="0"/>
              <a:pPr lvl="1"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4582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799445" y="1813752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製粒機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185" y="2291046"/>
            <a:ext cx="2519111" cy="2519111"/>
          </a:xfrm>
          <a:prstGeom prst="rect">
            <a:avLst/>
          </a:prstGeom>
          <a:noFill/>
        </p:spPr>
      </p:pic>
      <p:sp>
        <p:nvSpPr>
          <p:cNvPr id="183" name="TextBox 182"/>
          <p:cNvSpPr txBox="1"/>
          <p:nvPr/>
        </p:nvSpPr>
        <p:spPr>
          <a:xfrm>
            <a:off x="4453311" y="607452"/>
            <a:ext cx="446559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6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等待</a:t>
            </a:r>
            <a:endParaRPr lang="zh-CN" altLang="en-US" sz="66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AutoShape 32">
            <a:extLst>
              <a:ext uri="{FF2B5EF4-FFF2-40B4-BE49-F238E27FC236}">
                <a16:creationId xmlns:a16="http://schemas.microsoft.com/office/drawing/2014/main" id="{76543E94-3916-4E7E-84CC-8A79678021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64036" y="1813752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原料缺料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AutoShape 32">
            <a:extLst>
              <a:ext uri="{FF2B5EF4-FFF2-40B4-BE49-F238E27FC236}">
                <a16:creationId xmlns:a16="http://schemas.microsoft.com/office/drawing/2014/main" id="{C046DD6E-E7A4-4B62-B228-4F6DF2D9FC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1735" y="4207452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小料</a:t>
            </a:r>
            <a:r>
              <a:rPr lang="en-US" altLang="zh-TW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藥品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id="{7B12FEF6-3A00-48AE-8C07-4D4A1FED0C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64036" y="4207452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36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待製粒桶</a:t>
            </a:r>
            <a:r>
              <a:rPr lang="en-US" altLang="zh-TW" sz="36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成品空桶</a:t>
            </a:r>
            <a:endParaRPr lang="zh-CN" altLang="en-US" sz="36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C60AB9EF-07E2-442B-BC6F-F5664A2A7B5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22" y="2318976"/>
            <a:ext cx="469336" cy="576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E7A8982-2D9D-4DD9-88C3-57884314BA4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3051" y="4177885"/>
            <a:ext cx="469336" cy="576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AD8F605-050C-498A-8009-ADEACA8633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3051" y="2318976"/>
            <a:ext cx="469336" cy="576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3019006-E32B-4F19-B40A-CFD48976406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94700" y="4177885"/>
            <a:ext cx="469336" cy="576000"/>
          </a:xfrm>
          <a:prstGeom prst="rect">
            <a:avLst/>
          </a:prstGeom>
        </p:spPr>
      </p:pic>
      <p:sp>
        <p:nvSpPr>
          <p:cNvPr id="18" name="TextBox 182">
            <a:extLst>
              <a:ext uri="{FF2B5EF4-FFF2-40B4-BE49-F238E27FC236}">
                <a16:creationId xmlns:a16="http://schemas.microsoft.com/office/drawing/2014/main" id="{924F0550-89D2-4368-8F6D-8562CA941BFE}"/>
              </a:ext>
            </a:extLst>
          </p:cNvPr>
          <p:cNvSpPr txBox="1"/>
          <p:nvPr/>
        </p:nvSpPr>
        <p:spPr>
          <a:xfrm>
            <a:off x="5845803" y="3135103"/>
            <a:ext cx="16918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CN" alt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AutoShape 32">
            <a:extLst>
              <a:ext uri="{FF2B5EF4-FFF2-40B4-BE49-F238E27FC236}">
                <a16:creationId xmlns:a16="http://schemas.microsoft.com/office/drawing/2014/main" id="{FC06D854-4AAE-4E48-927B-75E8B72FB9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33749" y="5634538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36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設備故障</a:t>
            </a:r>
            <a:endParaRPr lang="zh-CN" altLang="en-US" sz="36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05B510CA-1A60-4C19-9ED2-0E93CEC6E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03" y="4886406"/>
            <a:ext cx="360000" cy="7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20" grpId="0" animBg="1"/>
      <p:bldP spid="2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799445" y="1926300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訂單輸入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185" y="2577138"/>
            <a:ext cx="2519111" cy="2519111"/>
          </a:xfrm>
          <a:prstGeom prst="rect">
            <a:avLst/>
          </a:prstGeom>
          <a:noFill/>
        </p:spPr>
      </p:pic>
      <p:sp>
        <p:nvSpPr>
          <p:cNvPr id="183" name="TextBox 182"/>
          <p:cNvSpPr txBox="1"/>
          <p:nvPr/>
        </p:nvSpPr>
        <p:spPr>
          <a:xfrm>
            <a:off x="4453311" y="720000"/>
            <a:ext cx="446559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6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重複性工作</a:t>
            </a:r>
            <a:endParaRPr lang="zh-CN" altLang="en-US" sz="66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AutoShape 32">
            <a:extLst>
              <a:ext uri="{FF2B5EF4-FFF2-40B4-BE49-F238E27FC236}">
                <a16:creationId xmlns:a16="http://schemas.microsoft.com/office/drawing/2014/main" id="{76543E94-3916-4E7E-84CC-8A79678021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64036" y="1926300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配方輸入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AutoShape 32">
            <a:extLst>
              <a:ext uri="{FF2B5EF4-FFF2-40B4-BE49-F238E27FC236}">
                <a16:creationId xmlns:a16="http://schemas.microsoft.com/office/drawing/2014/main" id="{C046DD6E-E7A4-4B62-B228-4F6DF2D9FC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1735" y="4667086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生產統計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id="{7B12FEF6-3A00-48AE-8C07-4D4A1FED0C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64036" y="4667086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36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生產排程</a:t>
            </a:r>
            <a:endParaRPr lang="zh-CN" altLang="en-US" sz="36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C60AB9EF-07E2-442B-BC6F-F5664A2A7B5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22" y="2431524"/>
            <a:ext cx="469336" cy="576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E7A8982-2D9D-4DD9-88C3-57884314BA4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3051" y="4589814"/>
            <a:ext cx="469336" cy="576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AD8F605-050C-498A-8009-ADEACA8633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3051" y="2431524"/>
            <a:ext cx="469336" cy="576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3019006-E32B-4F19-B40A-CFD48976406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74722" y="4589814"/>
            <a:ext cx="469336" cy="576000"/>
          </a:xfrm>
          <a:prstGeom prst="rect">
            <a:avLst/>
          </a:prstGeom>
        </p:spPr>
      </p:pic>
      <p:sp>
        <p:nvSpPr>
          <p:cNvPr id="18" name="TextBox 182">
            <a:extLst>
              <a:ext uri="{FF2B5EF4-FFF2-40B4-BE49-F238E27FC236}">
                <a16:creationId xmlns:a16="http://schemas.microsoft.com/office/drawing/2014/main" id="{924F0550-89D2-4368-8F6D-8562CA941BFE}"/>
              </a:ext>
            </a:extLst>
          </p:cNvPr>
          <p:cNvSpPr txBox="1"/>
          <p:nvPr/>
        </p:nvSpPr>
        <p:spPr>
          <a:xfrm>
            <a:off x="5891953" y="3364548"/>
            <a:ext cx="16918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CN" alt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41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0" y="7345363"/>
            <a:ext cx="431800" cy="179387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12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55611" y="1044327"/>
            <a:ext cx="11917721" cy="6085830"/>
          </a:xfrm>
          <a:prstGeom prst="rect">
            <a:avLst/>
          </a:prstGeom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zh-TW" sz="8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ImVS32</a:t>
            </a:r>
            <a:r>
              <a:rPr lang="zh-TW" altLang="en-US" sz="8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饲料業</a:t>
            </a:r>
            <a:endParaRPr lang="en-US" altLang="zh-TW" sz="8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None/>
            </a:pPr>
            <a:endParaRPr lang="en-US" altLang="zh-TW" sz="24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None/>
            </a:pPr>
            <a:r>
              <a:rPr lang="zh-TW" altLang="en-US" sz="8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专用平台</a:t>
            </a:r>
            <a:endParaRPr lang="en-US" altLang="zh-TW" sz="8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None/>
            </a:pPr>
            <a:endParaRPr lang="en-US" altLang="zh-TW" sz="24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8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解決飼料業痛點</a:t>
            </a:r>
            <a:endParaRPr lang="en-US" altLang="zh-TW" sz="8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zh-TW" sz="4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51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799445" y="2527879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製粒與成品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185" y="3178717"/>
            <a:ext cx="2519111" cy="2519111"/>
          </a:xfrm>
          <a:prstGeom prst="rect">
            <a:avLst/>
          </a:prstGeom>
          <a:noFill/>
        </p:spPr>
      </p:pic>
      <p:sp>
        <p:nvSpPr>
          <p:cNvPr id="183" name="TextBox 182"/>
          <p:cNvSpPr txBox="1"/>
          <p:nvPr/>
        </p:nvSpPr>
        <p:spPr>
          <a:xfrm>
            <a:off x="2342612" y="1236401"/>
            <a:ext cx="87745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ImVS32 </a:t>
            </a:r>
            <a:r>
              <a:rPr lang="zh-TW" altLang="en-US" sz="5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飼料業專用平台</a:t>
            </a:r>
            <a:r>
              <a:rPr lang="en-US" altLang="zh-TW" sz="54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CN" altLang="en-US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AutoShape 32">
            <a:extLst>
              <a:ext uri="{FF2B5EF4-FFF2-40B4-BE49-F238E27FC236}">
                <a16:creationId xmlns:a16="http://schemas.microsoft.com/office/drawing/2014/main" id="{76543E94-3916-4E7E-84CC-8A79678021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64036" y="2527879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原料接收與粉碎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AutoShape 32">
            <a:extLst>
              <a:ext uri="{FF2B5EF4-FFF2-40B4-BE49-F238E27FC236}">
                <a16:creationId xmlns:a16="http://schemas.microsoft.com/office/drawing/2014/main" id="{C046DD6E-E7A4-4B62-B228-4F6DF2D9FC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1735" y="5268665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資料共享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id="{7B12FEF6-3A00-48AE-8C07-4D4A1FED0C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64036" y="5268665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36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配料、混合</a:t>
            </a:r>
            <a:endParaRPr lang="zh-CN" altLang="en-US" sz="36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C60AB9EF-07E2-442B-BC6F-F5664A2A7B5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22" y="3033103"/>
            <a:ext cx="469336" cy="576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E7A8982-2D9D-4DD9-88C3-57884314BA4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3051" y="5191393"/>
            <a:ext cx="469336" cy="576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AD8F605-050C-498A-8009-ADEACA8633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3051" y="3033103"/>
            <a:ext cx="469336" cy="576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3019006-E32B-4F19-B40A-CFD48976406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74722" y="5191393"/>
            <a:ext cx="469336" cy="576000"/>
          </a:xfrm>
          <a:prstGeom prst="rect">
            <a:avLst/>
          </a:prstGeom>
        </p:spPr>
      </p:pic>
      <p:sp>
        <p:nvSpPr>
          <p:cNvPr id="18" name="TextBox 182">
            <a:extLst>
              <a:ext uri="{FF2B5EF4-FFF2-40B4-BE49-F238E27FC236}">
                <a16:creationId xmlns:a16="http://schemas.microsoft.com/office/drawing/2014/main" id="{924F0550-89D2-4368-8F6D-8562CA941BFE}"/>
              </a:ext>
            </a:extLst>
          </p:cNvPr>
          <p:cNvSpPr txBox="1"/>
          <p:nvPr/>
        </p:nvSpPr>
        <p:spPr>
          <a:xfrm>
            <a:off x="5891953" y="3966127"/>
            <a:ext cx="16918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涵蓋</a:t>
            </a:r>
            <a:endParaRPr lang="zh-CN" alt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351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0" y="7345363"/>
            <a:ext cx="431800" cy="179387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14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58850" y="1425535"/>
            <a:ext cx="9345562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ImVS32 </a:t>
            </a:r>
            <a:r>
              <a:rPr lang="zh-TW" altLang="en-US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飼料業平台效益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546980" y="2577079"/>
            <a:ext cx="11233248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提升生產效率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智能生產排程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交叉生產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提高产品质量與稳定性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節省人力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減少重複性輸入、自動選倉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統計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改進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訂單、產能、出貨、成本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防错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节能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ü"/>
              <a:defRPr/>
            </a:pP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ü"/>
              <a:defRPr/>
            </a:pPr>
            <a:endParaRPr lang="en-US" altLang="zh-TW" sz="4000" dirty="0">
              <a:ea typeface="華康勘亭流"/>
            </a:endParaRPr>
          </a:p>
          <a:p>
            <a:pPr lvl="1">
              <a:buFont typeface="Wingdings" pitchFamily="2" charset="2"/>
              <a:buChar char="v"/>
              <a:defRPr/>
            </a:pPr>
            <a:endParaRPr lang="en-US" altLang="zh-TW" sz="3500" dirty="0"/>
          </a:p>
        </p:txBody>
      </p:sp>
    </p:spTree>
    <p:extLst>
      <p:ext uri="{BB962C8B-B14F-4D97-AF65-F5344CB8AC3E}">
        <p14:creationId xmlns:p14="http://schemas.microsoft.com/office/powerpoint/2010/main" val="36645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15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40271"/>
            <a:ext cx="9345562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混料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679327" y="1620391"/>
            <a:ext cx="11233248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人為操作錯誤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系統沒有防錯功能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原料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成品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  <a:defRPr/>
            </a:pP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439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16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40271"/>
            <a:ext cx="9345562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等待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679327" y="1620391"/>
            <a:ext cx="11233248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缺料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配料倉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滿倉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待製粒倉、成品倉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6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17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76275"/>
            <a:ext cx="9345562" cy="70160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品質不穩定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679327" y="1620391"/>
            <a:ext cx="11233248" cy="4968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混料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配料不穩定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投錯手投料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6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18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40271"/>
            <a:ext cx="9345562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</a:t>
            </a:r>
            <a:r>
              <a:rPr lang="en-US" altLang="zh-TW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用料</a:t>
            </a:r>
            <a:r>
              <a:rPr lang="en-US" altLang="zh-TW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無法追溯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679327" y="1620390"/>
            <a:ext cx="11233248" cy="5400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原料使用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進倉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粉碎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沒有記錄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產品產出沒有記錄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92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19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324575"/>
            <a:ext cx="9345562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設備故障</a:t>
            </a:r>
            <a:endParaRPr lang="zh-TW" altLang="en-US" sz="4800" dirty="0">
              <a:solidFill>
                <a:srgbClr val="FFC00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687727" y="1527405"/>
            <a:ext cx="11233248" cy="5400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設備保養不確實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0026" lvl="1" indent="0">
              <a:buNone/>
              <a:defRPr/>
            </a:pP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50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5431" y="3809447"/>
            <a:ext cx="7941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46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ImVS32</a:t>
            </a:r>
          </a:p>
          <a:p>
            <a:r>
              <a:rPr lang="zh-TW" alt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46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飼料業專用平台</a:t>
            </a:r>
            <a:endParaRPr lang="zh-CN" alt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A4652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A29FDCD-8B7D-4F32-B61D-7C8B22001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96000" size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492"/>
            <a:ext cx="13596652" cy="3629942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blurRad="863600" dist="114300" dir="5400000" algn="ctr" rotWithShape="0">
              <a:srgbClr val="000000">
                <a:alpha val="0"/>
              </a:srgbClr>
            </a:outerShdw>
            <a:softEdge rad="2032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20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58850" y="324575"/>
            <a:ext cx="7761386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饲料厂工业</a:t>
            </a:r>
            <a:r>
              <a:rPr lang="en-US" altLang="zh-TW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4.0</a:t>
            </a:r>
            <a:r>
              <a:rPr lang="zh-TW" altLang="en-US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系统架构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21" y="1519792"/>
            <a:ext cx="10496550" cy="54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37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21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40647" y="302051"/>
            <a:ext cx="10441160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ImVS32 </a:t>
            </a:r>
            <a:r>
              <a:rPr lang="zh-TW" altLang="en-US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全屏操作</a:t>
            </a:r>
            <a:r>
              <a:rPr lang="en-US" altLang="zh-TW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饲料厂车间工艺</a:t>
            </a:r>
            <a:r>
              <a:rPr lang="en-US" altLang="zh-TW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zh-TW" altLang="en-US" sz="4800" dirty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512888"/>
            <a:ext cx="9997937" cy="48605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原料接收段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粉碎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配料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制粒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成品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散装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/</a:t>
            </a: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袋裝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打包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出貨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16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22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59247" y="577218"/>
            <a:ext cx="10441160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ImVS32 </a:t>
            </a:r>
            <a:r>
              <a:rPr lang="zh-TW" altLang="en-US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訂單、生管、配藥、排程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9997937" cy="48605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訂單輸入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添加物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選擇生產配方、產量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庫存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、生產批次、批次重量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0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23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96395" y="1224347"/>
            <a:ext cx="11881717" cy="4572508"/>
          </a:xfrm>
          <a:prstGeom prst="rect">
            <a:avLst/>
          </a:prstGeom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12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從訂單到生產</a:t>
            </a:r>
            <a:endParaRPr lang="en-US" altLang="zh-TW" sz="12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zh-TW" sz="4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12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只要一次性輸入</a:t>
            </a:r>
          </a:p>
        </p:txBody>
      </p:sp>
    </p:spTree>
    <p:extLst>
      <p:ext uri="{BB962C8B-B14F-4D97-AF65-F5344CB8AC3E}">
        <p14:creationId xmlns:p14="http://schemas.microsoft.com/office/powerpoint/2010/main" val="39125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24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06973" y="216235"/>
            <a:ext cx="7005302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配料系统介绍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A79F083-B157-4D75-B17B-835B876F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51" y="1116335"/>
            <a:ext cx="10485120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77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2"/>
          <p:cNvSpPr>
            <a:spLocks noGrp="1"/>
          </p:cNvSpPr>
          <p:nvPr>
            <p:ph type="title" idx="4294967295"/>
          </p:nvPr>
        </p:nvSpPr>
        <p:spPr>
          <a:xfrm>
            <a:off x="951134" y="584200"/>
            <a:ext cx="12609513" cy="715963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配料</a:t>
            </a:r>
            <a:r>
              <a:rPr lang="zh-CN" altLang="zh-TW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系统架构图</a:t>
            </a:r>
            <a:endParaRPr lang="zh-TW" altLang="en-US" sz="48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5" name="內容版面配置區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303" y="1620391"/>
            <a:ext cx="10479778" cy="546072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 bwMode="auto">
          <a:xfrm>
            <a:off x="6503863" y="7345055"/>
            <a:ext cx="432628" cy="17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20829" tIns="0" rIns="120829" bIns="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120005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9979" lvl="1" indent="0" algn="r" defTabSz="1200059" rtl="0" eaLnBrk="1" latinLnBrk="0" hangingPunct="1">
              <a:buFont typeface="Wingdings" pitchFamily="2" charset="2"/>
              <a:buNone/>
              <a:defRPr sz="12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00059" algn="l" defTabSz="120005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88" algn="l" defTabSz="120005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117" algn="l" defTabSz="120005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00146" algn="l" defTabSz="120005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176" algn="l" defTabSz="120005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00205" algn="l" defTabSz="120005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0234" algn="l" defTabSz="120005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26</a:t>
            </a:fld>
            <a:endParaRPr lang="en-US" altLang="zh-TW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62" y="1493156"/>
            <a:ext cx="9001125" cy="540067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4AF2419-0276-4483-A9DB-6FC084DEEDE2}"/>
              </a:ext>
            </a:extLst>
          </p:cNvPr>
          <p:cNvSpPr txBox="1">
            <a:spLocks noChangeArrowheads="1"/>
          </p:cNvSpPr>
          <p:nvPr/>
        </p:nvSpPr>
        <p:spPr>
          <a:xfrm>
            <a:off x="974725" y="324327"/>
            <a:ext cx="8481466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饲料厂不同配料系统比较表</a:t>
            </a:r>
          </a:p>
        </p:txBody>
      </p:sp>
    </p:spTree>
    <p:extLst>
      <p:ext uri="{BB962C8B-B14F-4D97-AF65-F5344CB8AC3E}">
        <p14:creationId xmlns:p14="http://schemas.microsoft.com/office/powerpoint/2010/main" val="2386392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CF2EECE-4A97-4114-940D-2B8B21933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27</a:t>
            </a:fld>
            <a:endParaRPr lang="en-US" altLang="zh-TW" dirty="0">
              <a:latin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1D6F80C-51D8-42B7-8E2E-79BF4F7E21D1}"/>
              </a:ext>
            </a:extLst>
          </p:cNvPr>
          <p:cNvSpPr/>
          <p:nvPr/>
        </p:nvSpPr>
        <p:spPr bwMode="auto">
          <a:xfrm>
            <a:off x="1679888" y="1008237"/>
            <a:ext cx="10080000" cy="72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4000" dirty="0">
                <a:solidFill>
                  <a:schemeClr val="bg2"/>
                </a:solidFill>
                <a:latin typeface="DFKai-SB" pitchFamily="65" charset="-120"/>
                <a:ea typeface="DFKai-SB" pitchFamily="65" charset="-120"/>
              </a:rPr>
              <a:t>饲料厂不同配料系统比较表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AAA174-6E24-45F9-8E16-A3D42A58FD3C}"/>
              </a:ext>
            </a:extLst>
          </p:cNvPr>
          <p:cNvSpPr/>
          <p:nvPr/>
        </p:nvSpPr>
        <p:spPr bwMode="auto">
          <a:xfrm>
            <a:off x="1679888" y="190835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78578D-C0F4-4FE2-958A-5752A5BFB903}"/>
              </a:ext>
            </a:extLst>
          </p:cNvPr>
          <p:cNvSpPr/>
          <p:nvPr/>
        </p:nvSpPr>
        <p:spPr bwMode="auto">
          <a:xfrm>
            <a:off x="3826959" y="190835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ImVS32</a:t>
            </a: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C9CF44-2EE8-4328-B98A-0E188FCFC97F}"/>
              </a:ext>
            </a:extLst>
          </p:cNvPr>
          <p:cNvSpPr/>
          <p:nvPr/>
        </p:nvSpPr>
        <p:spPr bwMode="auto">
          <a:xfrm>
            <a:off x="6519848" y="190835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一般組態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BB46EE5-CF94-400B-B3C0-EEFAE13FD744}"/>
              </a:ext>
            </a:extLst>
          </p:cNvPr>
          <p:cNvSpPr/>
          <p:nvPr/>
        </p:nvSpPr>
        <p:spPr bwMode="auto">
          <a:xfrm>
            <a:off x="9203888" y="190835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自行開發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F9BE0F2-03C5-4AF4-9FFC-B97C8B2D7418}"/>
              </a:ext>
            </a:extLst>
          </p:cNvPr>
          <p:cNvSpPr/>
          <p:nvPr/>
        </p:nvSpPr>
        <p:spPr bwMode="auto">
          <a:xfrm>
            <a:off x="1679888" y="2736477"/>
            <a:ext cx="201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硬體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5CEDA77-5A52-46BD-993F-F1810BF584C0}"/>
              </a:ext>
            </a:extLst>
          </p:cNvPr>
          <p:cNvSpPr/>
          <p:nvPr/>
        </p:nvSpPr>
        <p:spPr bwMode="auto">
          <a:xfrm>
            <a:off x="3827888" y="273647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PC+PLC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(</a:t>
            </a: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以</a:t>
            </a: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PLC</a:t>
            </a: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為控制中心</a:t>
            </a: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)</a:t>
            </a: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421E08B-7040-4F66-903E-CFA34ED80A36}"/>
              </a:ext>
            </a:extLst>
          </p:cNvPr>
          <p:cNvSpPr/>
          <p:nvPr/>
        </p:nvSpPr>
        <p:spPr bwMode="auto">
          <a:xfrm>
            <a:off x="1679888" y="356459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軟體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431F80EA-5345-449C-970F-342E77FE8F67}"/>
              </a:ext>
            </a:extLst>
          </p:cNvPr>
          <p:cNvSpPr/>
          <p:nvPr/>
        </p:nvSpPr>
        <p:spPr bwMode="auto">
          <a:xfrm>
            <a:off x="1679888" y="439271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穩定性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F759845-DA7C-4688-994C-DED8306B930C}"/>
              </a:ext>
            </a:extLst>
          </p:cNvPr>
          <p:cNvSpPr/>
          <p:nvPr/>
        </p:nvSpPr>
        <p:spPr bwMode="auto">
          <a:xfrm>
            <a:off x="3803888" y="439271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高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AF5ED786-AE17-4E38-8B72-28D21A275F43}"/>
              </a:ext>
            </a:extLst>
          </p:cNvPr>
          <p:cNvSpPr/>
          <p:nvPr/>
        </p:nvSpPr>
        <p:spPr bwMode="auto">
          <a:xfrm>
            <a:off x="6503888" y="439271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高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90E10C7-0145-4809-B4AB-F857DE0EC605}"/>
              </a:ext>
            </a:extLst>
          </p:cNvPr>
          <p:cNvSpPr/>
          <p:nvPr/>
        </p:nvSpPr>
        <p:spPr bwMode="auto">
          <a:xfrm>
            <a:off x="9203888" y="439271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低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B966CB56-3564-40D4-B2FD-69FA6C99EA64}"/>
              </a:ext>
            </a:extLst>
          </p:cNvPr>
          <p:cNvSpPr/>
          <p:nvPr/>
        </p:nvSpPr>
        <p:spPr bwMode="auto">
          <a:xfrm>
            <a:off x="1679888" y="522083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配料功能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7DBD4C5-3563-4250-BE9D-00CE93770154}"/>
              </a:ext>
            </a:extLst>
          </p:cNvPr>
          <p:cNvSpPr/>
          <p:nvPr/>
        </p:nvSpPr>
        <p:spPr bwMode="auto">
          <a:xfrm>
            <a:off x="3817852" y="522083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強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C768EB4-F75B-4B9B-8D7E-46BA49507981}"/>
              </a:ext>
            </a:extLst>
          </p:cNvPr>
          <p:cNvSpPr/>
          <p:nvPr/>
        </p:nvSpPr>
        <p:spPr bwMode="auto">
          <a:xfrm>
            <a:off x="6510495" y="522083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弱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A70CDDC-9749-4EE7-8367-A1035568866C}"/>
              </a:ext>
            </a:extLst>
          </p:cNvPr>
          <p:cNvSpPr/>
          <p:nvPr/>
        </p:nvSpPr>
        <p:spPr bwMode="auto">
          <a:xfrm>
            <a:off x="9203888" y="522083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一般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6293D4BA-6BF8-4BEC-8191-04560EB7491B}"/>
              </a:ext>
            </a:extLst>
          </p:cNvPr>
          <p:cNvSpPr/>
          <p:nvPr/>
        </p:nvSpPr>
        <p:spPr bwMode="auto">
          <a:xfrm>
            <a:off x="1679888" y="6048955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方便性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3B048974-ED53-4DC9-B9A2-DFD855C04F86}"/>
              </a:ext>
            </a:extLst>
          </p:cNvPr>
          <p:cNvSpPr/>
          <p:nvPr/>
        </p:nvSpPr>
        <p:spPr bwMode="auto">
          <a:xfrm>
            <a:off x="3803888" y="6048955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方便</a:t>
            </a: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80D8DBA4-5F57-4210-8C94-552F0A308DE9}"/>
              </a:ext>
            </a:extLst>
          </p:cNvPr>
          <p:cNvSpPr/>
          <p:nvPr/>
        </p:nvSpPr>
        <p:spPr bwMode="auto">
          <a:xfrm>
            <a:off x="6503888" y="6048955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不便</a:t>
            </a: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7CC6D2D5-1D78-4203-9A29-D72BBC0F5E50}"/>
              </a:ext>
            </a:extLst>
          </p:cNvPr>
          <p:cNvSpPr/>
          <p:nvPr/>
        </p:nvSpPr>
        <p:spPr bwMode="auto">
          <a:xfrm>
            <a:off x="9203888" y="6048955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不便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D39761E-3078-452A-A447-1F12A99F7727}"/>
              </a:ext>
            </a:extLst>
          </p:cNvPr>
          <p:cNvSpPr/>
          <p:nvPr/>
        </p:nvSpPr>
        <p:spPr bwMode="auto">
          <a:xfrm>
            <a:off x="6515888" y="273647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PC+PLC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(</a:t>
            </a: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以</a:t>
            </a: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PLC</a:t>
            </a: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為控制中心</a:t>
            </a: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)</a:t>
            </a: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51BC22A-5D90-4E01-8202-38A0AF4B5017}"/>
              </a:ext>
            </a:extLst>
          </p:cNvPr>
          <p:cNvSpPr/>
          <p:nvPr/>
        </p:nvSpPr>
        <p:spPr bwMode="auto">
          <a:xfrm>
            <a:off x="9203888" y="273647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PC+PLC(I/O</a:t>
            </a: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板</a:t>
            </a: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(</a:t>
            </a: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以</a:t>
            </a: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PC</a:t>
            </a: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為控制中心</a:t>
            </a: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)</a:t>
            </a: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9CA502C-CBCC-4ABD-B2B3-F27B201A4EDA}"/>
              </a:ext>
            </a:extLst>
          </p:cNvPr>
          <p:cNvSpPr/>
          <p:nvPr/>
        </p:nvSpPr>
        <p:spPr bwMode="auto">
          <a:xfrm>
            <a:off x="3803888" y="356459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ImVS32</a:t>
            </a: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組態</a:t>
            </a:r>
            <a:endParaRPr kumimoji="1" lang="en-US" altLang="zh-TW" sz="2000" dirty="0">
              <a:latin typeface="Times New Roman" charset="0"/>
              <a:ea typeface="新細明體" pitchFamily="18" charset="-12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配料專用系統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84E5280-C4D7-4B9B-8EC1-03EBCBA35A6F}"/>
              </a:ext>
            </a:extLst>
          </p:cNvPr>
          <p:cNvSpPr/>
          <p:nvPr/>
        </p:nvSpPr>
        <p:spPr bwMode="auto">
          <a:xfrm>
            <a:off x="6503888" y="356459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市售組態</a:t>
            </a:r>
            <a:endParaRPr kumimoji="1" lang="en-US" altLang="zh-TW" sz="2000" dirty="0">
              <a:latin typeface="Times New Roman" charset="0"/>
              <a:ea typeface="新細明體" pitchFamily="18" charset="-12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提供簡易配料功能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EF069B9-94D4-4216-995C-82496B7E9CDE}"/>
              </a:ext>
            </a:extLst>
          </p:cNvPr>
          <p:cNvSpPr/>
          <p:nvPr/>
        </p:nvSpPr>
        <p:spPr bwMode="auto">
          <a:xfrm>
            <a:off x="9203888" y="356459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自行開發配料系統</a:t>
            </a:r>
          </a:p>
        </p:txBody>
      </p:sp>
    </p:spTree>
    <p:extLst>
      <p:ext uri="{BB962C8B-B14F-4D97-AF65-F5344CB8AC3E}">
        <p14:creationId xmlns:p14="http://schemas.microsoft.com/office/powerpoint/2010/main" val="2366961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CF2EECE-4A97-4114-940D-2B8B21933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28</a:t>
            </a:fld>
            <a:endParaRPr lang="en-US" altLang="zh-TW" dirty="0">
              <a:latin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1D6F80C-51D8-42B7-8E2E-79BF4F7E21D1}"/>
              </a:ext>
            </a:extLst>
          </p:cNvPr>
          <p:cNvSpPr/>
          <p:nvPr/>
        </p:nvSpPr>
        <p:spPr bwMode="auto">
          <a:xfrm>
            <a:off x="1679888" y="1008237"/>
            <a:ext cx="10080000" cy="72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4000" dirty="0">
                <a:solidFill>
                  <a:schemeClr val="bg2"/>
                </a:solidFill>
                <a:latin typeface="DFKai-SB" pitchFamily="65" charset="-120"/>
                <a:ea typeface="DFKai-SB" pitchFamily="65" charset="-120"/>
              </a:rPr>
              <a:t>饲料厂不同配料系统比较表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AAA174-6E24-45F9-8E16-A3D42A58FD3C}"/>
              </a:ext>
            </a:extLst>
          </p:cNvPr>
          <p:cNvSpPr/>
          <p:nvPr/>
        </p:nvSpPr>
        <p:spPr bwMode="auto">
          <a:xfrm>
            <a:off x="1679888" y="190835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78578D-C0F4-4FE2-958A-5752A5BFB903}"/>
              </a:ext>
            </a:extLst>
          </p:cNvPr>
          <p:cNvSpPr/>
          <p:nvPr/>
        </p:nvSpPr>
        <p:spPr bwMode="auto">
          <a:xfrm>
            <a:off x="3826959" y="190835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ImVS32</a:t>
            </a: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C9CF44-2EE8-4328-B98A-0E188FCFC97F}"/>
              </a:ext>
            </a:extLst>
          </p:cNvPr>
          <p:cNvSpPr/>
          <p:nvPr/>
        </p:nvSpPr>
        <p:spPr bwMode="auto">
          <a:xfrm>
            <a:off x="6519848" y="190835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一般組態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BB46EE5-CF94-400B-B3C0-EEFAE13FD744}"/>
              </a:ext>
            </a:extLst>
          </p:cNvPr>
          <p:cNvSpPr/>
          <p:nvPr/>
        </p:nvSpPr>
        <p:spPr bwMode="auto">
          <a:xfrm>
            <a:off x="9203888" y="190835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自行開發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F9BE0F2-03C5-4AF4-9FFC-B97C8B2D7418}"/>
              </a:ext>
            </a:extLst>
          </p:cNvPr>
          <p:cNvSpPr/>
          <p:nvPr/>
        </p:nvSpPr>
        <p:spPr bwMode="auto">
          <a:xfrm>
            <a:off x="1679888" y="2736477"/>
            <a:ext cx="201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報表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5CEDA77-5A52-46BD-993F-F1810BF584C0}"/>
              </a:ext>
            </a:extLst>
          </p:cNvPr>
          <p:cNvSpPr/>
          <p:nvPr/>
        </p:nvSpPr>
        <p:spPr bwMode="auto">
          <a:xfrm>
            <a:off x="3827888" y="273647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421E08B-7040-4F66-903E-CFA34ED80A36}"/>
              </a:ext>
            </a:extLst>
          </p:cNvPr>
          <p:cNvSpPr/>
          <p:nvPr/>
        </p:nvSpPr>
        <p:spPr bwMode="auto">
          <a:xfrm>
            <a:off x="1679888" y="356459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產品追溯性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431F80EA-5345-449C-970F-342E77FE8F67}"/>
              </a:ext>
            </a:extLst>
          </p:cNvPr>
          <p:cNvSpPr/>
          <p:nvPr/>
        </p:nvSpPr>
        <p:spPr bwMode="auto">
          <a:xfrm>
            <a:off x="1679888" y="439271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操作可追溯性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F759845-DA7C-4688-994C-DED8306B930C}"/>
              </a:ext>
            </a:extLst>
          </p:cNvPr>
          <p:cNvSpPr/>
          <p:nvPr/>
        </p:nvSpPr>
        <p:spPr bwMode="auto">
          <a:xfrm>
            <a:off x="3803888" y="439271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AF5ED786-AE17-4E38-8B72-28D21A275F43}"/>
              </a:ext>
            </a:extLst>
          </p:cNvPr>
          <p:cNvSpPr/>
          <p:nvPr/>
        </p:nvSpPr>
        <p:spPr bwMode="auto">
          <a:xfrm>
            <a:off x="6503888" y="439271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90E10C7-0145-4809-B4AB-F857DE0EC605}"/>
              </a:ext>
            </a:extLst>
          </p:cNvPr>
          <p:cNvSpPr/>
          <p:nvPr/>
        </p:nvSpPr>
        <p:spPr bwMode="auto">
          <a:xfrm>
            <a:off x="9203888" y="439271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B966CB56-3564-40D4-B2FD-69FA6C99EA64}"/>
              </a:ext>
            </a:extLst>
          </p:cNvPr>
          <p:cNvSpPr/>
          <p:nvPr/>
        </p:nvSpPr>
        <p:spPr bwMode="auto">
          <a:xfrm>
            <a:off x="1679888" y="522083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擴充性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7DBD4C5-3563-4250-BE9D-00CE93770154}"/>
              </a:ext>
            </a:extLst>
          </p:cNvPr>
          <p:cNvSpPr/>
          <p:nvPr/>
        </p:nvSpPr>
        <p:spPr bwMode="auto">
          <a:xfrm>
            <a:off x="3817852" y="522083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C768EB4-F75B-4B9B-8D7E-46BA49507981}"/>
              </a:ext>
            </a:extLst>
          </p:cNvPr>
          <p:cNvSpPr/>
          <p:nvPr/>
        </p:nvSpPr>
        <p:spPr bwMode="auto">
          <a:xfrm>
            <a:off x="6510495" y="522083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A70CDDC-9749-4EE7-8367-A1035568866C}"/>
              </a:ext>
            </a:extLst>
          </p:cNvPr>
          <p:cNvSpPr/>
          <p:nvPr/>
        </p:nvSpPr>
        <p:spPr bwMode="auto">
          <a:xfrm>
            <a:off x="9203888" y="522083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6293D4BA-6BF8-4BEC-8191-04560EB7491B}"/>
              </a:ext>
            </a:extLst>
          </p:cNvPr>
          <p:cNvSpPr/>
          <p:nvPr/>
        </p:nvSpPr>
        <p:spPr bwMode="auto">
          <a:xfrm>
            <a:off x="1679888" y="6048955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整合性</a:t>
            </a: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(ERP)</a:t>
            </a: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3B048974-ED53-4DC9-B9A2-DFD855C04F86}"/>
              </a:ext>
            </a:extLst>
          </p:cNvPr>
          <p:cNvSpPr/>
          <p:nvPr/>
        </p:nvSpPr>
        <p:spPr bwMode="auto">
          <a:xfrm>
            <a:off x="3803888" y="6048955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80D8DBA4-5F57-4210-8C94-552F0A308DE9}"/>
              </a:ext>
            </a:extLst>
          </p:cNvPr>
          <p:cNvSpPr/>
          <p:nvPr/>
        </p:nvSpPr>
        <p:spPr bwMode="auto">
          <a:xfrm>
            <a:off x="6503888" y="6048955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7CC6D2D5-1D78-4203-9A29-D72BBC0F5E50}"/>
              </a:ext>
            </a:extLst>
          </p:cNvPr>
          <p:cNvSpPr/>
          <p:nvPr/>
        </p:nvSpPr>
        <p:spPr bwMode="auto">
          <a:xfrm>
            <a:off x="9203888" y="6048955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D39761E-3078-452A-A447-1F12A99F7727}"/>
              </a:ext>
            </a:extLst>
          </p:cNvPr>
          <p:cNvSpPr/>
          <p:nvPr/>
        </p:nvSpPr>
        <p:spPr bwMode="auto">
          <a:xfrm>
            <a:off x="6515888" y="273647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51BC22A-5D90-4E01-8202-38A0AF4B5017}"/>
              </a:ext>
            </a:extLst>
          </p:cNvPr>
          <p:cNvSpPr/>
          <p:nvPr/>
        </p:nvSpPr>
        <p:spPr bwMode="auto">
          <a:xfrm>
            <a:off x="9203888" y="273647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9CA502C-CBCC-4ABD-B2B3-F27B201A4EDA}"/>
              </a:ext>
            </a:extLst>
          </p:cNvPr>
          <p:cNvSpPr/>
          <p:nvPr/>
        </p:nvSpPr>
        <p:spPr bwMode="auto">
          <a:xfrm>
            <a:off x="3803888" y="356459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84E5280-C4D7-4B9B-8EC1-03EBCBA35A6F}"/>
              </a:ext>
            </a:extLst>
          </p:cNvPr>
          <p:cNvSpPr/>
          <p:nvPr/>
        </p:nvSpPr>
        <p:spPr bwMode="auto">
          <a:xfrm>
            <a:off x="6503888" y="356459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EF069B9-94D4-4216-995C-82496B7E9CDE}"/>
              </a:ext>
            </a:extLst>
          </p:cNvPr>
          <p:cNvSpPr/>
          <p:nvPr/>
        </p:nvSpPr>
        <p:spPr bwMode="auto">
          <a:xfrm>
            <a:off x="9203888" y="356459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00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CF2EECE-4A97-4114-940D-2B8B21933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29</a:t>
            </a:fld>
            <a:endParaRPr lang="en-US" altLang="zh-TW" dirty="0">
              <a:latin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1D6F80C-51D8-42B7-8E2E-79BF4F7E21D1}"/>
              </a:ext>
            </a:extLst>
          </p:cNvPr>
          <p:cNvSpPr/>
          <p:nvPr/>
        </p:nvSpPr>
        <p:spPr bwMode="auto">
          <a:xfrm>
            <a:off x="1679888" y="1008237"/>
            <a:ext cx="10080000" cy="72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4000" dirty="0">
                <a:solidFill>
                  <a:schemeClr val="bg2"/>
                </a:solidFill>
                <a:latin typeface="DFKai-SB" pitchFamily="65" charset="-120"/>
                <a:ea typeface="DFKai-SB" pitchFamily="65" charset="-120"/>
              </a:rPr>
              <a:t>饲料厂不同配料系统比较表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AAA174-6E24-45F9-8E16-A3D42A58FD3C}"/>
              </a:ext>
            </a:extLst>
          </p:cNvPr>
          <p:cNvSpPr/>
          <p:nvPr/>
        </p:nvSpPr>
        <p:spPr bwMode="auto">
          <a:xfrm>
            <a:off x="1679888" y="190835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78578D-C0F4-4FE2-958A-5752A5BFB903}"/>
              </a:ext>
            </a:extLst>
          </p:cNvPr>
          <p:cNvSpPr/>
          <p:nvPr/>
        </p:nvSpPr>
        <p:spPr bwMode="auto">
          <a:xfrm>
            <a:off x="3826959" y="190835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dirty="0">
                <a:latin typeface="Times New Roman" charset="0"/>
                <a:ea typeface="新細明體" pitchFamily="18" charset="-120"/>
              </a:rPr>
              <a:t>ImVS32</a:t>
            </a: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C9CF44-2EE8-4328-B98A-0E188FCFC97F}"/>
              </a:ext>
            </a:extLst>
          </p:cNvPr>
          <p:cNvSpPr/>
          <p:nvPr/>
        </p:nvSpPr>
        <p:spPr bwMode="auto">
          <a:xfrm>
            <a:off x="6519848" y="190835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一般組態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BB46EE5-CF94-400B-B3C0-EEFAE13FD744}"/>
              </a:ext>
            </a:extLst>
          </p:cNvPr>
          <p:cNvSpPr/>
          <p:nvPr/>
        </p:nvSpPr>
        <p:spPr bwMode="auto">
          <a:xfrm>
            <a:off x="9203888" y="190835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自行開發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F9BE0F2-03C5-4AF4-9FFC-B97C8B2D7418}"/>
              </a:ext>
            </a:extLst>
          </p:cNvPr>
          <p:cNvSpPr/>
          <p:nvPr/>
        </p:nvSpPr>
        <p:spPr bwMode="auto">
          <a:xfrm>
            <a:off x="1679888" y="2736477"/>
            <a:ext cx="201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版權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5CEDA77-5A52-46BD-993F-F1810BF584C0}"/>
              </a:ext>
            </a:extLst>
          </p:cNvPr>
          <p:cNvSpPr/>
          <p:nvPr/>
        </p:nvSpPr>
        <p:spPr bwMode="auto">
          <a:xfrm>
            <a:off x="3827888" y="273647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421E08B-7040-4F66-903E-CFA34ED80A36}"/>
              </a:ext>
            </a:extLst>
          </p:cNvPr>
          <p:cNvSpPr/>
          <p:nvPr/>
        </p:nvSpPr>
        <p:spPr bwMode="auto">
          <a:xfrm>
            <a:off x="1679888" y="356459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latin typeface="Times New Roman" charset="0"/>
                <a:ea typeface="新細明體" pitchFamily="18" charset="-120"/>
              </a:rPr>
              <a:t>性價比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431F80EA-5345-449C-970F-342E77FE8F67}"/>
              </a:ext>
            </a:extLst>
          </p:cNvPr>
          <p:cNvSpPr/>
          <p:nvPr/>
        </p:nvSpPr>
        <p:spPr bwMode="auto">
          <a:xfrm>
            <a:off x="1679888" y="439271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F759845-DA7C-4688-994C-DED8306B930C}"/>
              </a:ext>
            </a:extLst>
          </p:cNvPr>
          <p:cNvSpPr/>
          <p:nvPr/>
        </p:nvSpPr>
        <p:spPr bwMode="auto">
          <a:xfrm>
            <a:off x="3803888" y="439271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AF5ED786-AE17-4E38-8B72-28D21A275F43}"/>
              </a:ext>
            </a:extLst>
          </p:cNvPr>
          <p:cNvSpPr/>
          <p:nvPr/>
        </p:nvSpPr>
        <p:spPr bwMode="auto">
          <a:xfrm>
            <a:off x="6503888" y="439271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90E10C7-0145-4809-B4AB-F857DE0EC605}"/>
              </a:ext>
            </a:extLst>
          </p:cNvPr>
          <p:cNvSpPr/>
          <p:nvPr/>
        </p:nvSpPr>
        <p:spPr bwMode="auto">
          <a:xfrm>
            <a:off x="9203888" y="439271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B966CB56-3564-40D4-B2FD-69FA6C99EA64}"/>
              </a:ext>
            </a:extLst>
          </p:cNvPr>
          <p:cNvSpPr/>
          <p:nvPr/>
        </p:nvSpPr>
        <p:spPr bwMode="auto">
          <a:xfrm>
            <a:off x="1679888" y="5220837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7DBD4C5-3563-4250-BE9D-00CE93770154}"/>
              </a:ext>
            </a:extLst>
          </p:cNvPr>
          <p:cNvSpPr/>
          <p:nvPr/>
        </p:nvSpPr>
        <p:spPr bwMode="auto">
          <a:xfrm>
            <a:off x="3817852" y="522083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C768EB4-F75B-4B9B-8D7E-46BA49507981}"/>
              </a:ext>
            </a:extLst>
          </p:cNvPr>
          <p:cNvSpPr/>
          <p:nvPr/>
        </p:nvSpPr>
        <p:spPr bwMode="auto">
          <a:xfrm>
            <a:off x="6510495" y="522083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A70CDDC-9749-4EE7-8367-A1035568866C}"/>
              </a:ext>
            </a:extLst>
          </p:cNvPr>
          <p:cNvSpPr/>
          <p:nvPr/>
        </p:nvSpPr>
        <p:spPr bwMode="auto">
          <a:xfrm>
            <a:off x="9203888" y="522083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6293D4BA-6BF8-4BEC-8191-04560EB7491B}"/>
              </a:ext>
            </a:extLst>
          </p:cNvPr>
          <p:cNvSpPr/>
          <p:nvPr/>
        </p:nvSpPr>
        <p:spPr bwMode="auto">
          <a:xfrm>
            <a:off x="1679888" y="6048955"/>
            <a:ext cx="1980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3B048974-ED53-4DC9-B9A2-DFD855C04F86}"/>
              </a:ext>
            </a:extLst>
          </p:cNvPr>
          <p:cNvSpPr/>
          <p:nvPr/>
        </p:nvSpPr>
        <p:spPr bwMode="auto">
          <a:xfrm>
            <a:off x="3803888" y="6048955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80D8DBA4-5F57-4210-8C94-552F0A308DE9}"/>
              </a:ext>
            </a:extLst>
          </p:cNvPr>
          <p:cNvSpPr/>
          <p:nvPr/>
        </p:nvSpPr>
        <p:spPr bwMode="auto">
          <a:xfrm>
            <a:off x="6503888" y="6048955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7CC6D2D5-1D78-4203-9A29-D72BBC0F5E50}"/>
              </a:ext>
            </a:extLst>
          </p:cNvPr>
          <p:cNvSpPr/>
          <p:nvPr/>
        </p:nvSpPr>
        <p:spPr bwMode="auto">
          <a:xfrm>
            <a:off x="9203888" y="6048955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D39761E-3078-452A-A447-1F12A99F7727}"/>
              </a:ext>
            </a:extLst>
          </p:cNvPr>
          <p:cNvSpPr/>
          <p:nvPr/>
        </p:nvSpPr>
        <p:spPr bwMode="auto">
          <a:xfrm>
            <a:off x="6515888" y="273647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51BC22A-5D90-4E01-8202-38A0AF4B5017}"/>
              </a:ext>
            </a:extLst>
          </p:cNvPr>
          <p:cNvSpPr/>
          <p:nvPr/>
        </p:nvSpPr>
        <p:spPr bwMode="auto">
          <a:xfrm>
            <a:off x="9203888" y="273647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9CA502C-CBCC-4ABD-B2B3-F27B201A4EDA}"/>
              </a:ext>
            </a:extLst>
          </p:cNvPr>
          <p:cNvSpPr/>
          <p:nvPr/>
        </p:nvSpPr>
        <p:spPr bwMode="auto">
          <a:xfrm>
            <a:off x="3803888" y="356459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84E5280-C4D7-4B9B-8EC1-03EBCBA35A6F}"/>
              </a:ext>
            </a:extLst>
          </p:cNvPr>
          <p:cNvSpPr/>
          <p:nvPr/>
        </p:nvSpPr>
        <p:spPr bwMode="auto">
          <a:xfrm>
            <a:off x="6503888" y="356459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EF069B9-94D4-4216-995C-82496B7E9CDE}"/>
              </a:ext>
            </a:extLst>
          </p:cNvPr>
          <p:cNvSpPr/>
          <p:nvPr/>
        </p:nvSpPr>
        <p:spPr bwMode="auto">
          <a:xfrm>
            <a:off x="9203888" y="3564597"/>
            <a:ext cx="2556000" cy="64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000" dirty="0">
              <a:latin typeface="Times New Roman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529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535311" y="1296355"/>
            <a:ext cx="10369152" cy="4957762"/>
          </a:xfrm>
          <a:prstGeom prst="rect">
            <a:avLst/>
          </a:prstGeom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7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柏翔自动化</a:t>
            </a:r>
            <a:endParaRPr lang="en-US" altLang="zh-TW" sz="72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7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专业提供</a:t>
            </a:r>
            <a:endParaRPr lang="en-US" altLang="zh-TW" sz="72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7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饲料厂</a:t>
            </a:r>
            <a:endParaRPr lang="en-US" altLang="zh-TW" sz="72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7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车间、</a:t>
            </a:r>
            <a:r>
              <a:rPr lang="en-US" altLang="zh-TW" sz="7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MES</a:t>
            </a:r>
            <a:r>
              <a:rPr lang="zh-TW" altLang="en-US" sz="7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与</a:t>
            </a:r>
            <a:r>
              <a:rPr lang="en-US" altLang="zh-TW" sz="7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ERP</a:t>
            </a:r>
            <a:r>
              <a:rPr lang="zh-TW" altLang="en-US" sz="72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整合方案</a:t>
            </a:r>
          </a:p>
        </p:txBody>
      </p:sp>
    </p:spTree>
    <p:extLst>
      <p:ext uri="{BB962C8B-B14F-4D97-AF65-F5344CB8AC3E}">
        <p14:creationId xmlns:p14="http://schemas.microsoft.com/office/powerpoint/2010/main" val="5062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878832" y="584200"/>
            <a:ext cx="12096750" cy="715963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685800" indent="-6858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</a:rPr>
              <a:t>配料系统特点</a:t>
            </a:r>
          </a:p>
        </p:txBody>
      </p:sp>
      <p:sp>
        <p:nvSpPr>
          <p:cNvPr id="9219" name="內容版面配置區 1"/>
          <p:cNvSpPr>
            <a:spLocks noGrp="1"/>
          </p:cNvSpPr>
          <p:nvPr>
            <p:ph idx="4294967295"/>
          </p:nvPr>
        </p:nvSpPr>
        <p:spPr>
          <a:xfrm>
            <a:off x="1270000" y="1389063"/>
            <a:ext cx="12169775" cy="516255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稳定性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54113" lvl="1" indent="-449263">
              <a:buSzTx/>
            </a:pPr>
            <a:r>
              <a:rPr lang="zh-CN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PLC</a:t>
            </a:r>
            <a:r>
              <a:rPr lang="zh-CN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为秤料控制系统，稳定性较以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PC</a:t>
            </a:r>
            <a:r>
              <a:rPr lang="zh-CN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为秤料控制系统佳</a:t>
            </a:r>
            <a:endParaRPr lang="zh-TW" altLang="en-US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保护性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54113" lvl="1" indent="-449263">
              <a:buSzTx/>
            </a:pPr>
            <a:r>
              <a:rPr lang="zh-CN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严谨的人员管理及详实操作记录，提供客户最佳保护措施</a:t>
            </a:r>
            <a:endParaRPr lang="en-US" altLang="zh-CN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扩充性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54113" lvl="1" indent="-449263">
              <a:buSzTx/>
            </a:pPr>
            <a:r>
              <a:rPr lang="zh-CN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同一平台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(ImVS32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组态</a:t>
            </a:r>
            <a:r>
              <a:rPr lang="zh-CN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统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扩充至整厂监控系统</a:t>
            </a:r>
            <a:endParaRPr lang="zh-TW" altLang="zh-TW" sz="3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箭號: 向下 5">
            <a:extLst>
              <a:ext uri="{FF2B5EF4-FFF2-40B4-BE49-F238E27FC236}">
                <a16:creationId xmlns:a16="http://schemas.microsoft.com/office/drawing/2014/main" id="{12C0F8FC-8CD6-41D8-9A3F-043EEBE90D80}"/>
              </a:ext>
            </a:extLst>
          </p:cNvPr>
          <p:cNvSpPr/>
          <p:nvPr/>
        </p:nvSpPr>
        <p:spPr bwMode="auto">
          <a:xfrm>
            <a:off x="11503295" y="2672489"/>
            <a:ext cx="144000" cy="187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6C85C04B-36A5-4A07-80AE-053A9C52A29C}"/>
              </a:ext>
            </a:extLst>
          </p:cNvPr>
          <p:cNvSpPr/>
          <p:nvPr/>
        </p:nvSpPr>
        <p:spPr bwMode="auto">
          <a:xfrm>
            <a:off x="7672356" y="1386915"/>
            <a:ext cx="144000" cy="187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D43954DE-1155-4F5A-A6F0-417DA4626A23}"/>
              </a:ext>
            </a:extLst>
          </p:cNvPr>
          <p:cNvSpPr/>
          <p:nvPr/>
        </p:nvSpPr>
        <p:spPr bwMode="auto">
          <a:xfrm>
            <a:off x="10663125" y="1386915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25A67FA2-272D-4C0A-B10B-A283EE242FE3}"/>
              </a:ext>
            </a:extLst>
          </p:cNvPr>
          <p:cNvSpPr/>
          <p:nvPr/>
        </p:nvSpPr>
        <p:spPr bwMode="auto">
          <a:xfrm>
            <a:off x="9871713" y="3958063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6557B625-F459-4796-A805-019EAE43E17B}"/>
              </a:ext>
            </a:extLst>
          </p:cNvPr>
          <p:cNvSpPr/>
          <p:nvPr/>
        </p:nvSpPr>
        <p:spPr bwMode="auto">
          <a:xfrm>
            <a:off x="6875376" y="3958063"/>
            <a:ext cx="144000" cy="187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5AD26EC5-AE97-45E5-ABDF-52277545C063}"/>
              </a:ext>
            </a:extLst>
          </p:cNvPr>
          <p:cNvSpPr/>
          <p:nvPr/>
        </p:nvSpPr>
        <p:spPr bwMode="auto">
          <a:xfrm>
            <a:off x="9986315" y="5243637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A09749C4-9439-497A-B7C4-08D30C24F1D7}"/>
              </a:ext>
            </a:extLst>
          </p:cNvPr>
          <p:cNvSpPr/>
          <p:nvPr/>
        </p:nvSpPr>
        <p:spPr bwMode="auto">
          <a:xfrm>
            <a:off x="9837335" y="2672489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31" name="箭號: 向下 30">
            <a:extLst>
              <a:ext uri="{FF2B5EF4-FFF2-40B4-BE49-F238E27FC236}">
                <a16:creationId xmlns:a16="http://schemas.microsoft.com/office/drawing/2014/main" id="{1B23FE41-DB88-43A4-A66F-F441B0E66586}"/>
              </a:ext>
            </a:extLst>
          </p:cNvPr>
          <p:cNvSpPr/>
          <p:nvPr/>
        </p:nvSpPr>
        <p:spPr bwMode="auto">
          <a:xfrm>
            <a:off x="8469336" y="3958063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94580DD-4A17-482A-B097-16C9A589B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31</a:t>
            </a:fld>
            <a:endParaRPr lang="en-US" altLang="zh-TW" dirty="0">
              <a:latin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89B094-33E5-439D-A6D5-F44B725DBA25}"/>
              </a:ext>
            </a:extLst>
          </p:cNvPr>
          <p:cNvSpPr/>
          <p:nvPr/>
        </p:nvSpPr>
        <p:spPr bwMode="auto">
          <a:xfrm>
            <a:off x="6676594" y="798128"/>
            <a:ext cx="51804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配方師配方</a:t>
            </a:r>
            <a:endParaRPr kumimoji="1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F45B6A-79A0-4E8E-901D-47B6712E4B3A}"/>
              </a:ext>
            </a:extLst>
          </p:cNvPr>
          <p:cNvSpPr/>
          <p:nvPr/>
        </p:nvSpPr>
        <p:spPr bwMode="auto">
          <a:xfrm>
            <a:off x="6664356" y="3369276"/>
            <a:ext cx="2160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endParaRPr kumimoji="1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38A15D-780D-4669-A241-B68DC2971317}"/>
              </a:ext>
            </a:extLst>
          </p:cNvPr>
          <p:cNvSpPr/>
          <p:nvPr/>
        </p:nvSpPr>
        <p:spPr bwMode="auto">
          <a:xfrm>
            <a:off x="8258315" y="4654850"/>
            <a:ext cx="3600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中間數據庫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2A7936-6FFD-48A3-97F9-6744B13B96BE}"/>
              </a:ext>
            </a:extLst>
          </p:cNvPr>
          <p:cNvSpPr/>
          <p:nvPr/>
        </p:nvSpPr>
        <p:spPr bwMode="auto">
          <a:xfrm>
            <a:off x="9626315" y="2083702"/>
            <a:ext cx="2232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ERP</a:t>
            </a:r>
            <a:endParaRPr kumimoji="1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8D6ACF2-14AB-4B51-9658-FF66C531788F}"/>
              </a:ext>
            </a:extLst>
          </p:cNvPr>
          <p:cNvSpPr/>
          <p:nvPr/>
        </p:nvSpPr>
        <p:spPr bwMode="auto">
          <a:xfrm>
            <a:off x="6676594" y="5940425"/>
            <a:ext cx="51804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ImVS32 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配方系統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C439DAF-E9A5-48D7-8F0C-7057C475CC5B}"/>
              </a:ext>
            </a:extLst>
          </p:cNvPr>
          <p:cNvSpPr txBox="1"/>
          <p:nvPr/>
        </p:nvSpPr>
        <p:spPr>
          <a:xfrm>
            <a:off x="9900000" y="282721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ERP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27FF1C6-73C4-4BAF-B458-A829F7A9A2F8}"/>
              </a:ext>
            </a:extLst>
          </p:cNvPr>
          <p:cNvSpPr txBox="1"/>
          <p:nvPr/>
        </p:nvSpPr>
        <p:spPr>
          <a:xfrm>
            <a:off x="11563200" y="345721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ERP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DB68BC4-2192-4385-8661-E43348EC59B0}"/>
              </a:ext>
            </a:extLst>
          </p:cNvPr>
          <p:cNvSpPr txBox="1"/>
          <p:nvPr/>
        </p:nvSpPr>
        <p:spPr>
          <a:xfrm>
            <a:off x="10047600" y="5398360"/>
            <a:ext cx="133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D8296EC-21E7-4601-8461-197DD6BDF6D3}"/>
              </a:ext>
            </a:extLst>
          </p:cNvPr>
          <p:cNvSpPr txBox="1"/>
          <p:nvPr/>
        </p:nvSpPr>
        <p:spPr>
          <a:xfrm>
            <a:off x="6937200" y="4619676"/>
            <a:ext cx="122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人工拷貝或網路磁碟機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9DFA0AD-0E6A-442D-9621-5F841ED62405}"/>
              </a:ext>
            </a:extLst>
          </p:cNvPr>
          <p:cNvSpPr txBox="1"/>
          <p:nvPr/>
        </p:nvSpPr>
        <p:spPr>
          <a:xfrm>
            <a:off x="7882090" y="261535"/>
            <a:ext cx="276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OA(</a:t>
            </a:r>
            <a:r>
              <a:rPr lang="zh-TW" altLang="en-US" dirty="0"/>
              <a:t>辦公室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D768259-DC27-431B-B000-25635622C44B}"/>
              </a:ext>
            </a:extLst>
          </p:cNvPr>
          <p:cNvSpPr txBox="1"/>
          <p:nvPr/>
        </p:nvSpPr>
        <p:spPr>
          <a:xfrm>
            <a:off x="8066474" y="6552049"/>
            <a:ext cx="240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FA(</a:t>
            </a:r>
            <a:r>
              <a:rPr lang="zh-TW" altLang="en-US" dirty="0"/>
              <a:t>控制室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61B043F-8E4F-4699-931C-E3A77C975BB7}"/>
              </a:ext>
            </a:extLst>
          </p:cNvPr>
          <p:cNvSpPr txBox="1"/>
          <p:nvPr/>
        </p:nvSpPr>
        <p:spPr>
          <a:xfrm>
            <a:off x="10756800" y="1541638"/>
            <a:ext cx="49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ERP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96F56F5-A98E-47AE-A450-B9B9B74A0330}"/>
              </a:ext>
            </a:extLst>
          </p:cNvPr>
          <p:cNvSpPr txBox="1"/>
          <p:nvPr/>
        </p:nvSpPr>
        <p:spPr>
          <a:xfrm>
            <a:off x="7732800" y="2171638"/>
            <a:ext cx="104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69BE5BE-E813-4B21-B988-56BF31F45E2B}"/>
              </a:ext>
            </a:extLst>
          </p:cNvPr>
          <p:cNvSpPr/>
          <p:nvPr/>
        </p:nvSpPr>
        <p:spPr bwMode="auto">
          <a:xfrm>
            <a:off x="8863713" y="3369276"/>
            <a:ext cx="2160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endParaRPr kumimoji="1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CA42166-B3F6-41B1-8278-180FD6D21A29}"/>
              </a:ext>
            </a:extLst>
          </p:cNvPr>
          <p:cNvSpPr txBox="1"/>
          <p:nvPr/>
        </p:nvSpPr>
        <p:spPr>
          <a:xfrm>
            <a:off x="10052400" y="4048968"/>
            <a:ext cx="849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B243FB2-44E7-4691-864E-A42B8AE823EF}"/>
              </a:ext>
            </a:extLst>
          </p:cNvPr>
          <p:cNvSpPr txBox="1"/>
          <p:nvPr/>
        </p:nvSpPr>
        <p:spPr>
          <a:xfrm>
            <a:off x="8532000" y="4112786"/>
            <a:ext cx="849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72993E0-6BBE-4080-9A7F-1BEA5C986C72}"/>
              </a:ext>
            </a:extLst>
          </p:cNvPr>
          <p:cNvSpPr txBox="1"/>
          <p:nvPr/>
        </p:nvSpPr>
        <p:spPr>
          <a:xfrm>
            <a:off x="2084481" y="1661371"/>
            <a:ext cx="22621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配方</a:t>
            </a:r>
            <a:endParaRPr lang="en-US" altLang="zh-TW" sz="54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endParaRPr lang="en-US" altLang="zh-TW" sz="54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辦公室</a:t>
            </a:r>
            <a:endParaRPr lang="en-US" altLang="zh-TW" sz="54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endParaRPr lang="en-US" altLang="zh-TW" sz="54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控制室</a:t>
            </a:r>
          </a:p>
        </p:txBody>
      </p:sp>
    </p:spTree>
    <p:extLst>
      <p:ext uri="{BB962C8B-B14F-4D97-AF65-F5344CB8AC3E}">
        <p14:creationId xmlns:p14="http://schemas.microsoft.com/office/powerpoint/2010/main" val="15021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" grpId="0" animBg="1"/>
      <p:bldP spid="7" grpId="0" animBg="1"/>
      <p:bldP spid="10" grpId="0" animBg="1"/>
      <p:bldP spid="8" grpId="0" animBg="1"/>
      <p:bldP spid="11" grpId="0" animBg="1"/>
      <p:bldP spid="19" grpId="0"/>
      <p:bldP spid="20" grpId="0"/>
      <p:bldP spid="22" grpId="0"/>
      <p:bldP spid="23" grpId="0"/>
      <p:bldP spid="28" grpId="0"/>
      <p:bldP spid="29" grpId="0"/>
      <p:bldP spid="30" grpId="0" animBg="1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2579C69-D3A7-7449-9671-29EE3006EA5F}"/>
              </a:ext>
            </a:extLst>
          </p:cNvPr>
          <p:cNvGrpSpPr/>
          <p:nvPr/>
        </p:nvGrpSpPr>
        <p:grpSpPr>
          <a:xfrm>
            <a:off x="-230053" y="-4298"/>
            <a:ext cx="13979391" cy="7560964"/>
            <a:chOff x="-228648" y="3083"/>
            <a:chExt cx="13979391" cy="7560964"/>
          </a:xfrm>
        </p:grpSpPr>
        <p:pic>
          <p:nvPicPr>
            <p:cNvPr id="54" name="Picture 53" descr="bgb.png">
              <a:extLst>
                <a:ext uri="{FF2B5EF4-FFF2-40B4-BE49-F238E27FC236}">
                  <a16:creationId xmlns:a16="http://schemas.microsoft.com/office/drawing/2014/main" id="{6E458C9E-547E-FA42-81E3-C8937912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" y="7140825"/>
              <a:ext cx="13439775" cy="423222"/>
            </a:xfrm>
            <a:prstGeom prst="rect">
              <a:avLst/>
            </a:prstGeom>
          </p:spPr>
        </p:pic>
        <p:sp>
          <p:nvSpPr>
            <p:cNvPr id="55" name="文字方塊 3">
              <a:extLst>
                <a:ext uri="{FF2B5EF4-FFF2-40B4-BE49-F238E27FC236}">
                  <a16:creationId xmlns:a16="http://schemas.microsoft.com/office/drawing/2014/main" id="{0363DDF0-FED9-A841-A3AD-7A4FDFEABF8C}"/>
                </a:ext>
              </a:extLst>
            </p:cNvPr>
            <p:cNvSpPr txBox="1"/>
            <p:nvPr/>
          </p:nvSpPr>
          <p:spPr>
            <a:xfrm>
              <a:off x="11012498" y="7242306"/>
              <a:ext cx="2738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Font typeface="+mj-lt"/>
                <a:buNone/>
              </a:pPr>
              <a:r>
                <a:rPr lang="zh-TW" altLang="en-US" sz="12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柏翔</a:t>
              </a:r>
              <a:r>
                <a:rPr lang="en-US" altLang="zh-TW" sz="12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:</a:t>
              </a:r>
              <a:r>
                <a:rPr lang="zh-TW" altLang="en-US" sz="12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提供工业</a:t>
              </a:r>
              <a:r>
                <a:rPr lang="en-US" altLang="zh-TW" sz="12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4.0</a:t>
              </a:r>
              <a:r>
                <a:rPr lang="zh-TW" altLang="en-US" sz="12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解决方案</a:t>
              </a:r>
            </a:p>
          </p:txBody>
        </p:sp>
        <p:pic>
          <p:nvPicPr>
            <p:cNvPr id="57" name="圖片 4">
              <a:extLst>
                <a:ext uri="{FF2B5EF4-FFF2-40B4-BE49-F238E27FC236}">
                  <a16:creationId xmlns:a16="http://schemas.microsoft.com/office/drawing/2014/main" id="{A77F73D1-60A5-E042-8B18-313A9EC7C11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262" y="7242520"/>
              <a:ext cx="504000" cy="252000"/>
            </a:xfrm>
            <a:prstGeom prst="rect">
              <a:avLst/>
            </a:prstGeom>
          </p:spPr>
        </p:pic>
        <p:sp>
          <p:nvSpPr>
            <p:cNvPr id="58" name="文字方塊 2">
              <a:extLst>
                <a:ext uri="{FF2B5EF4-FFF2-40B4-BE49-F238E27FC236}">
                  <a16:creationId xmlns:a16="http://schemas.microsoft.com/office/drawing/2014/main" id="{5ED158DC-53D2-1547-B086-AA53836553D4}"/>
                </a:ext>
              </a:extLst>
            </p:cNvPr>
            <p:cNvSpPr txBox="1"/>
            <p:nvPr/>
          </p:nvSpPr>
          <p:spPr>
            <a:xfrm>
              <a:off x="-228648" y="7248048"/>
              <a:ext cx="24842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1200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12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诚信、服务、技术、质量</a:t>
              </a:r>
            </a:p>
          </p:txBody>
        </p:sp>
        <p:pic>
          <p:nvPicPr>
            <p:cNvPr id="59" name="Picture 58" descr="bgb.png">
              <a:extLst>
                <a:ext uri="{FF2B5EF4-FFF2-40B4-BE49-F238E27FC236}">
                  <a16:creationId xmlns:a16="http://schemas.microsoft.com/office/drawing/2014/main" id="{850D8C7C-E9EB-0542-B0B5-2EA6D7940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640902" y="3083"/>
              <a:ext cx="2084944" cy="1053730"/>
            </a:xfrm>
            <a:prstGeom prst="triangle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00F5588-EBA9-5B4F-9217-6ACE3E826CFD}"/>
                </a:ext>
              </a:extLst>
            </p:cNvPr>
            <p:cNvSpPr txBox="1"/>
            <p:nvPr/>
          </p:nvSpPr>
          <p:spPr>
            <a:xfrm>
              <a:off x="5901591" y="36216"/>
              <a:ext cx="1563567" cy="52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TW" sz="11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ImVS32</a:t>
              </a:r>
            </a:p>
            <a:p>
              <a:pPr algn="ctr">
                <a:lnSpc>
                  <a:spcPts val="1820"/>
                </a:lnSpc>
              </a:pPr>
              <a:r>
                <a:rPr lang="zh-TW" altLang="en-US" sz="11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饲料</a:t>
              </a:r>
              <a:r>
                <a:rPr lang="en-TW" sz="11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業專用平台</a:t>
              </a: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94580DD-4A17-482A-B097-16C9A589B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3863" y="7345055"/>
            <a:ext cx="432628" cy="179992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32</a:t>
            </a:fld>
            <a:endParaRPr lang="en-US" altLang="zh-TW" dirty="0">
              <a:latin typeface="+mn-lt"/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CE325B-1856-F141-8329-1D2190CC24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7" y="3364987"/>
            <a:ext cx="951940" cy="673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D1DACCD-C3C3-4344-B64C-2C8BF3717284}"/>
              </a:ext>
            </a:extLst>
          </p:cNvPr>
          <p:cNvSpPr txBox="1"/>
          <p:nvPr/>
        </p:nvSpPr>
        <p:spPr>
          <a:xfrm>
            <a:off x="301322" y="4143830"/>
            <a:ext cx="1957488" cy="3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Hant" altLang="en-US" sz="1800" b="1" dirty="0">
                <a:latin typeface="微軟正黑體"/>
                <a:ea typeface="微軟正黑體"/>
                <a:cs typeface="微軟正黑體"/>
              </a:rPr>
              <a:t>業務輸入訂單</a:t>
            </a:r>
            <a:endParaRPr lang="en-US" sz="1800" b="1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3" name="Picture 12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DE68799A-E806-D842-956F-C0747E0A73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62" y="3349273"/>
            <a:ext cx="1219200" cy="1378373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F521E0A-836C-D048-8611-4A8A1C5521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71" y="1498728"/>
            <a:ext cx="1441979" cy="1053924"/>
          </a:xfrm>
          <a:prstGeom prst="rect">
            <a:avLst/>
          </a:prstGeom>
        </p:spPr>
      </p:pic>
      <p:pic>
        <p:nvPicPr>
          <p:cNvPr id="27" name="Picture 26" descr="A person working at a computer&#10;&#10;Description automatically generated with low confidence">
            <a:extLst>
              <a:ext uri="{FF2B5EF4-FFF2-40B4-BE49-F238E27FC236}">
                <a16:creationId xmlns:a16="http://schemas.microsoft.com/office/drawing/2014/main" id="{FD0D9CCC-F8E5-2C45-9DB0-C4C4725FC2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93" y="2985221"/>
            <a:ext cx="1745247" cy="115860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6DD8A54F-8C35-C941-92C2-9EE98B42CA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36" y="5382176"/>
            <a:ext cx="1257863" cy="123165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80E4D11-43B2-FE43-A54F-F5CE6F059882}"/>
              </a:ext>
            </a:extLst>
          </p:cNvPr>
          <p:cNvSpPr txBox="1"/>
          <p:nvPr/>
        </p:nvSpPr>
        <p:spPr>
          <a:xfrm>
            <a:off x="3096116" y="2594271"/>
            <a:ext cx="1957488" cy="3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b="1" dirty="0">
                <a:latin typeface="微軟正黑體"/>
                <a:ea typeface="微軟正黑體"/>
                <a:cs typeface="微軟正黑體"/>
              </a:rPr>
              <a:t>ERP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F97E77-73EE-7B47-9791-C9BCEC449B6A}"/>
              </a:ext>
            </a:extLst>
          </p:cNvPr>
          <p:cNvSpPr txBox="1"/>
          <p:nvPr/>
        </p:nvSpPr>
        <p:spPr>
          <a:xfrm>
            <a:off x="2898741" y="6657181"/>
            <a:ext cx="2237851" cy="3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b="1" dirty="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ImV32訂單輸入</a:t>
            </a:r>
          </a:p>
        </p:txBody>
      </p:sp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5B8EE7A-7B6D-014E-8AC2-C362E37578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61" y="5382176"/>
            <a:ext cx="1257863" cy="123165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478D5B1-A903-4245-957F-23BD0EADF8F1}"/>
              </a:ext>
            </a:extLst>
          </p:cNvPr>
          <p:cNvSpPr txBox="1"/>
          <p:nvPr/>
        </p:nvSpPr>
        <p:spPr>
          <a:xfrm>
            <a:off x="5473466" y="6657181"/>
            <a:ext cx="2237851" cy="3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b="1" dirty="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ImV32生產管理</a:t>
            </a: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7FC2DC0E-3A74-F548-8F79-FE070BB91C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00" y="5375876"/>
            <a:ext cx="1257863" cy="123165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49C4EBD-BF13-5F42-A6F6-7D41ADA9D323}"/>
              </a:ext>
            </a:extLst>
          </p:cNvPr>
          <p:cNvSpPr txBox="1"/>
          <p:nvPr/>
        </p:nvSpPr>
        <p:spPr>
          <a:xfrm>
            <a:off x="7917705" y="6650881"/>
            <a:ext cx="2237851" cy="3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b="1" dirty="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ImV32建立排程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79795A5-A9F0-384F-BF6E-3D9DB8BD71A2}"/>
              </a:ext>
            </a:extLst>
          </p:cNvPr>
          <p:cNvSpPr txBox="1"/>
          <p:nvPr/>
        </p:nvSpPr>
        <p:spPr>
          <a:xfrm>
            <a:off x="5569818" y="4702700"/>
            <a:ext cx="1957488" cy="3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Hant" sz="1800" b="1" dirty="0">
                <a:latin typeface="微軟正黑體"/>
                <a:ea typeface="微軟正黑體"/>
                <a:cs typeface="微軟正黑體"/>
              </a:rPr>
              <a:t>Excel</a:t>
            </a:r>
            <a:endParaRPr lang="en-US" sz="1800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484F7F-CA4C-0447-AC02-8282699946AF}"/>
              </a:ext>
            </a:extLst>
          </p:cNvPr>
          <p:cNvSpPr txBox="1"/>
          <p:nvPr/>
        </p:nvSpPr>
        <p:spPr>
          <a:xfrm>
            <a:off x="8053738" y="3852103"/>
            <a:ext cx="1957488" cy="3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Hant" altLang="en-US" sz="1800" b="1" dirty="0">
                <a:latin typeface="微軟正黑體"/>
                <a:ea typeface="微軟正黑體"/>
                <a:cs typeface="微軟正黑體"/>
              </a:rPr>
              <a:t>中間數據庫</a:t>
            </a:r>
            <a:endParaRPr lang="en-US" sz="1800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B05CC18-5599-5F4C-8CAD-30379FED04BB}"/>
              </a:ext>
            </a:extLst>
          </p:cNvPr>
          <p:cNvSpPr txBox="1"/>
          <p:nvPr/>
        </p:nvSpPr>
        <p:spPr>
          <a:xfrm>
            <a:off x="10964173" y="4234282"/>
            <a:ext cx="2194226" cy="3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Hant" sz="1800" b="1" dirty="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ImVS32</a:t>
            </a:r>
            <a:r>
              <a:rPr lang="zh-Hant" altLang="en-US" sz="1800" b="1" dirty="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生產排程</a:t>
            </a:r>
            <a:endParaRPr lang="en-US" altLang="zh-Hant" sz="1800" b="1" dirty="0">
              <a:solidFill>
                <a:srgbClr val="FF7E79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2" name="矩形 1">
            <a:extLst>
              <a:ext uri="{FF2B5EF4-FFF2-40B4-BE49-F238E27FC236}">
                <a16:creationId xmlns:a16="http://schemas.microsoft.com/office/drawing/2014/main" id="{9346CD80-F6BB-444E-9746-3C0F463D9E4D}"/>
              </a:ext>
            </a:extLst>
          </p:cNvPr>
          <p:cNvSpPr/>
          <p:nvPr/>
        </p:nvSpPr>
        <p:spPr>
          <a:xfrm>
            <a:off x="11011093" y="4621357"/>
            <a:ext cx="2147306" cy="369332"/>
          </a:xfrm>
          <a:prstGeom prst="rect">
            <a:avLst/>
          </a:prstGeom>
          <a:noFill/>
          <a:ln>
            <a:noFill/>
          </a:ln>
          <a:effectLst>
            <a:glow rad="139700">
              <a:schemeClr val="tx1"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317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  <a:flatTx/>
          </a:bodyPr>
          <a:lstStyle/>
          <a:p>
            <a:pPr algn="ctr"/>
            <a:r>
              <a:rPr lang="en-US" altLang="zh-TW" sz="18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FA(</a:t>
            </a:r>
            <a:r>
              <a:rPr lang="zh-TW" altLang="en-US" sz="18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控制室</a:t>
            </a:r>
            <a:r>
              <a:rPr lang="en-US" altLang="zh-TW" sz="18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)</a:t>
            </a:r>
          </a:p>
        </p:txBody>
      </p:sp>
      <p:sp>
        <p:nvSpPr>
          <p:cNvPr id="73" name="矩形 1">
            <a:extLst>
              <a:ext uri="{FF2B5EF4-FFF2-40B4-BE49-F238E27FC236}">
                <a16:creationId xmlns:a16="http://schemas.microsoft.com/office/drawing/2014/main" id="{EF7DFBAA-26BB-F94A-B526-D67C76963FC3}"/>
              </a:ext>
            </a:extLst>
          </p:cNvPr>
          <p:cNvSpPr/>
          <p:nvPr/>
        </p:nvSpPr>
        <p:spPr>
          <a:xfrm>
            <a:off x="301322" y="4454559"/>
            <a:ext cx="2147306" cy="369332"/>
          </a:xfrm>
          <a:prstGeom prst="rect">
            <a:avLst/>
          </a:prstGeom>
          <a:noFill/>
          <a:ln>
            <a:noFill/>
          </a:ln>
          <a:effectLst>
            <a:glow rad="139700">
              <a:schemeClr val="tx1"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317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  <a:flatTx/>
          </a:bodyPr>
          <a:lstStyle/>
          <a:p>
            <a:pPr algn="ctr"/>
            <a:r>
              <a:rPr lang="en-US" altLang="zh-TW" sz="18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OA(</a:t>
            </a:r>
            <a:r>
              <a:rPr lang="zh-TW" altLang="en-US" sz="18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辦公室</a:t>
            </a:r>
            <a:r>
              <a:rPr lang="en-US" altLang="zh-TW" sz="18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)</a:t>
            </a:r>
          </a:p>
        </p:txBody>
      </p:sp>
      <p:sp>
        <p:nvSpPr>
          <p:cNvPr id="74" name="Right Arrow 73">
            <a:extLst>
              <a:ext uri="{FF2B5EF4-FFF2-40B4-BE49-F238E27FC236}">
                <a16:creationId xmlns:a16="http://schemas.microsoft.com/office/drawing/2014/main" id="{498804D3-55D8-F74A-98EA-EF86FE965A07}"/>
              </a:ext>
            </a:extLst>
          </p:cNvPr>
          <p:cNvSpPr/>
          <p:nvPr/>
        </p:nvSpPr>
        <p:spPr bwMode="auto">
          <a:xfrm rot="19070456">
            <a:off x="2039898" y="2829559"/>
            <a:ext cx="1313120" cy="254425"/>
          </a:xfrm>
          <a:prstGeom prst="rightArrow">
            <a:avLst/>
          </a:prstGeom>
          <a:solidFill>
            <a:srgbClr val="30D4A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TW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EFD0C419-AB8A-744C-98BC-6E13C22BFF89}"/>
              </a:ext>
            </a:extLst>
          </p:cNvPr>
          <p:cNvSpPr/>
          <p:nvPr/>
        </p:nvSpPr>
        <p:spPr bwMode="auto">
          <a:xfrm>
            <a:off x="2207462" y="3702925"/>
            <a:ext cx="3510397" cy="273816"/>
          </a:xfrm>
          <a:prstGeom prst="rightArrow">
            <a:avLst/>
          </a:prstGeom>
          <a:solidFill>
            <a:srgbClr val="30D4A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TW" sz="540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76" name="Right Arrow 75">
            <a:extLst>
              <a:ext uri="{FF2B5EF4-FFF2-40B4-BE49-F238E27FC236}">
                <a16:creationId xmlns:a16="http://schemas.microsoft.com/office/drawing/2014/main" id="{2BEF7A94-0549-2844-9575-BB7A21AAA098}"/>
              </a:ext>
            </a:extLst>
          </p:cNvPr>
          <p:cNvSpPr/>
          <p:nvPr/>
        </p:nvSpPr>
        <p:spPr bwMode="auto">
          <a:xfrm rot="2617136">
            <a:off x="2136737" y="4591083"/>
            <a:ext cx="1382404" cy="337312"/>
          </a:xfrm>
          <a:prstGeom prst="rightArrow">
            <a:avLst/>
          </a:prstGeom>
          <a:solidFill>
            <a:srgbClr val="FF7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TW" sz="540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77" name="Right Arrow 76">
            <a:extLst>
              <a:ext uri="{FF2B5EF4-FFF2-40B4-BE49-F238E27FC236}">
                <a16:creationId xmlns:a16="http://schemas.microsoft.com/office/drawing/2014/main" id="{9E11AE35-4369-964E-9DF9-9871F6067C98}"/>
              </a:ext>
            </a:extLst>
          </p:cNvPr>
          <p:cNvSpPr/>
          <p:nvPr/>
        </p:nvSpPr>
        <p:spPr bwMode="auto">
          <a:xfrm rot="2617136">
            <a:off x="4878616" y="2672483"/>
            <a:ext cx="1382404" cy="337312"/>
          </a:xfrm>
          <a:prstGeom prst="rightArrow">
            <a:avLst/>
          </a:prstGeom>
          <a:solidFill>
            <a:srgbClr val="30D4A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TW" sz="540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575C5AF2-FF22-ED42-B0A1-44CEE1632F6A}"/>
              </a:ext>
            </a:extLst>
          </p:cNvPr>
          <p:cNvSpPr/>
          <p:nvPr/>
        </p:nvSpPr>
        <p:spPr bwMode="auto">
          <a:xfrm rot="1195629">
            <a:off x="5133137" y="2318830"/>
            <a:ext cx="3078450" cy="337312"/>
          </a:xfrm>
          <a:prstGeom prst="rightArrow">
            <a:avLst/>
          </a:prstGeom>
          <a:solidFill>
            <a:srgbClr val="30D4A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TW" sz="540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ED108CCB-61CB-0848-94E0-6A6EFFDF8744}"/>
              </a:ext>
            </a:extLst>
          </p:cNvPr>
          <p:cNvSpPr/>
          <p:nvPr/>
        </p:nvSpPr>
        <p:spPr bwMode="auto">
          <a:xfrm>
            <a:off x="4899605" y="5958051"/>
            <a:ext cx="818254" cy="277041"/>
          </a:xfrm>
          <a:prstGeom prst="rightArrow">
            <a:avLst/>
          </a:prstGeom>
          <a:solidFill>
            <a:srgbClr val="FF7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TW" sz="540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F766E985-EBD1-594A-8363-EDF69CACF3ED}"/>
              </a:ext>
            </a:extLst>
          </p:cNvPr>
          <p:cNvSpPr/>
          <p:nvPr/>
        </p:nvSpPr>
        <p:spPr bwMode="auto">
          <a:xfrm>
            <a:off x="7508109" y="5965721"/>
            <a:ext cx="818254" cy="269371"/>
          </a:xfrm>
          <a:prstGeom prst="rightArrow">
            <a:avLst/>
          </a:prstGeom>
          <a:solidFill>
            <a:srgbClr val="FF7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TW" sz="540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2F417393-7E38-9D44-8DA4-A2BA4DD1159B}"/>
              </a:ext>
            </a:extLst>
          </p:cNvPr>
          <p:cNvSpPr/>
          <p:nvPr/>
        </p:nvSpPr>
        <p:spPr bwMode="auto">
          <a:xfrm rot="19351688">
            <a:off x="9834477" y="5455283"/>
            <a:ext cx="1559703" cy="267454"/>
          </a:xfrm>
          <a:prstGeom prst="rightArrow">
            <a:avLst/>
          </a:prstGeom>
          <a:solidFill>
            <a:srgbClr val="FF7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TW" sz="540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5BADB303-674F-644C-915E-F369FEB7316B}"/>
              </a:ext>
            </a:extLst>
          </p:cNvPr>
          <p:cNvSpPr/>
          <p:nvPr/>
        </p:nvSpPr>
        <p:spPr bwMode="auto">
          <a:xfrm>
            <a:off x="7289635" y="3679474"/>
            <a:ext cx="818254" cy="297267"/>
          </a:xfrm>
          <a:prstGeom prst="rightArrow">
            <a:avLst/>
          </a:prstGeom>
          <a:solidFill>
            <a:srgbClr val="FF7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TW" sz="5400">
              <a:latin typeface="Times New Roman" charset="0"/>
              <a:ea typeface="新細明體" pitchFamily="18" charset="-120"/>
            </a:endParaRP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9650DFEB-D530-3143-967C-87AA21E57CF1}"/>
              </a:ext>
            </a:extLst>
          </p:cNvPr>
          <p:cNvSpPr/>
          <p:nvPr/>
        </p:nvSpPr>
        <p:spPr bwMode="auto">
          <a:xfrm>
            <a:off x="9979494" y="3702925"/>
            <a:ext cx="818254" cy="264362"/>
          </a:xfrm>
          <a:prstGeom prst="rightArrow">
            <a:avLst/>
          </a:prstGeom>
          <a:solidFill>
            <a:srgbClr val="FF7E7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TW" sz="5400">
              <a:solidFill>
                <a:srgbClr val="FF7E79"/>
              </a:solidFill>
              <a:latin typeface="Times New Roman" charset="0"/>
              <a:ea typeface="新細明體" pitchFamily="18" charset="-12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77C6E5-3B99-734E-B6EC-1C7842AAE8A9}"/>
              </a:ext>
            </a:extLst>
          </p:cNvPr>
          <p:cNvSpPr txBox="1"/>
          <p:nvPr/>
        </p:nvSpPr>
        <p:spPr>
          <a:xfrm>
            <a:off x="1597802" y="4878901"/>
            <a:ext cx="1957488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 dirty="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ImVS32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56526D1-D6EB-5F43-A29D-286DAF259736}"/>
              </a:ext>
            </a:extLst>
          </p:cNvPr>
          <p:cNvSpPr txBox="1"/>
          <p:nvPr/>
        </p:nvSpPr>
        <p:spPr>
          <a:xfrm>
            <a:off x="4292624" y="5612822"/>
            <a:ext cx="1957488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 dirty="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ImVS32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E6F6E6-CB4E-E546-9046-1756B3F64BD3}"/>
              </a:ext>
            </a:extLst>
          </p:cNvPr>
          <p:cNvSpPr txBox="1"/>
          <p:nvPr/>
        </p:nvSpPr>
        <p:spPr>
          <a:xfrm>
            <a:off x="6853571" y="5641096"/>
            <a:ext cx="1957488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 dirty="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ImVS32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4149E15-333F-1F4D-B1F6-053676C7BF3C}"/>
              </a:ext>
            </a:extLst>
          </p:cNvPr>
          <p:cNvSpPr txBox="1"/>
          <p:nvPr/>
        </p:nvSpPr>
        <p:spPr>
          <a:xfrm>
            <a:off x="10026607" y="5667079"/>
            <a:ext cx="1957488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ImVS32</a:t>
            </a:r>
            <a:endParaRPr lang="en-US" sz="1400" dirty="0">
              <a:solidFill>
                <a:srgbClr val="FF7E79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653AB8F-F2FD-A245-9EA9-2F4E530D1D57}"/>
              </a:ext>
            </a:extLst>
          </p:cNvPr>
          <p:cNvSpPr txBox="1"/>
          <p:nvPr/>
        </p:nvSpPr>
        <p:spPr>
          <a:xfrm>
            <a:off x="9359584" y="3365161"/>
            <a:ext cx="1957488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 dirty="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ImVS32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78FBDE9-ADCB-BB40-AAC8-A40539429A97}"/>
              </a:ext>
            </a:extLst>
          </p:cNvPr>
          <p:cNvSpPr txBox="1"/>
          <p:nvPr/>
        </p:nvSpPr>
        <p:spPr>
          <a:xfrm>
            <a:off x="6638838" y="3381282"/>
            <a:ext cx="1957488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 dirty="0">
                <a:solidFill>
                  <a:srgbClr val="FF7E79"/>
                </a:solidFill>
                <a:latin typeface="微軟正黑體"/>
                <a:ea typeface="微軟正黑體"/>
                <a:cs typeface="微軟正黑體"/>
              </a:rPr>
              <a:t>ImVS32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269C4E-4309-4745-9F68-1C5341409B1A}"/>
              </a:ext>
            </a:extLst>
          </p:cNvPr>
          <p:cNvSpPr txBox="1"/>
          <p:nvPr/>
        </p:nvSpPr>
        <p:spPr>
          <a:xfrm>
            <a:off x="2961595" y="3400596"/>
            <a:ext cx="1957488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 dirty="0">
                <a:solidFill>
                  <a:srgbClr val="30D4A9"/>
                </a:solidFill>
                <a:latin typeface="微軟正黑體"/>
                <a:ea typeface="微軟正黑體"/>
                <a:cs typeface="微軟正黑體"/>
              </a:rPr>
              <a:t>Excel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D6BD7A-2074-6847-B352-8A5A72D7E79C}"/>
              </a:ext>
            </a:extLst>
          </p:cNvPr>
          <p:cNvSpPr txBox="1"/>
          <p:nvPr/>
        </p:nvSpPr>
        <p:spPr>
          <a:xfrm>
            <a:off x="1407480" y="2597970"/>
            <a:ext cx="1957488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 dirty="0">
                <a:solidFill>
                  <a:srgbClr val="30D4A9"/>
                </a:solidFill>
                <a:latin typeface="微軟正黑體"/>
                <a:ea typeface="微軟正黑體"/>
                <a:cs typeface="微軟正黑體"/>
              </a:rPr>
              <a:t>ERP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9559B98-5269-794F-8322-B6FD591329E2}"/>
              </a:ext>
            </a:extLst>
          </p:cNvPr>
          <p:cNvSpPr txBox="1"/>
          <p:nvPr/>
        </p:nvSpPr>
        <p:spPr>
          <a:xfrm>
            <a:off x="5817180" y="2008434"/>
            <a:ext cx="1957488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>
                <a:solidFill>
                  <a:srgbClr val="30D4A9"/>
                </a:solidFill>
                <a:latin typeface="微軟正黑體"/>
                <a:ea typeface="微軟正黑體"/>
                <a:cs typeface="微軟正黑體"/>
              </a:rPr>
              <a:t>ERP</a:t>
            </a:r>
            <a:endParaRPr lang="en-US" sz="1400" dirty="0">
              <a:solidFill>
                <a:srgbClr val="30D4A9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702D8B-D0DA-5B4F-8FDD-08F7F4CDB22B}"/>
              </a:ext>
            </a:extLst>
          </p:cNvPr>
          <p:cNvSpPr txBox="1"/>
          <p:nvPr/>
        </p:nvSpPr>
        <p:spPr>
          <a:xfrm>
            <a:off x="4814929" y="2445297"/>
            <a:ext cx="1957488" cy="37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400" dirty="0">
                <a:solidFill>
                  <a:srgbClr val="30D4A9"/>
                </a:solidFill>
                <a:latin typeface="微軟正黑體"/>
                <a:ea typeface="微軟正黑體"/>
                <a:cs typeface="微軟正黑體"/>
              </a:rPr>
              <a:t>ERP</a:t>
            </a:r>
          </a:p>
        </p:txBody>
      </p:sp>
      <p:pic>
        <p:nvPicPr>
          <p:cNvPr id="94" name="Picture 93" descr="bgb.png">
            <a:extLst>
              <a:ext uri="{FF2B5EF4-FFF2-40B4-BE49-F238E27FC236}">
                <a16:creationId xmlns:a16="http://schemas.microsoft.com/office/drawing/2014/main" id="{B2B4BB31-30DF-814D-BF3F-2B9405FF20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0118" y="-1091704"/>
            <a:ext cx="1069958" cy="375019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C1C4F525-4435-9847-85FC-5E3E43A7F091}"/>
              </a:ext>
            </a:extLst>
          </p:cNvPr>
          <p:cNvSpPr txBox="1"/>
          <p:nvPr/>
        </p:nvSpPr>
        <p:spPr>
          <a:xfrm>
            <a:off x="197754" y="439037"/>
            <a:ext cx="3284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ant" altLang="en-US" sz="4000" b="1" dirty="0">
                <a:latin typeface="微軟正黑體"/>
                <a:ea typeface="微軟正黑體"/>
                <a:cs typeface="微軟正黑體"/>
              </a:rPr>
              <a:t>訂單到排程</a:t>
            </a:r>
            <a:endParaRPr lang="en-US" sz="4000" b="1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" name="Picture 3" descr="Graphical user interface, icon&#10;&#10;Description automatically generated with medium confidence">
            <a:extLst>
              <a:ext uri="{FF2B5EF4-FFF2-40B4-BE49-F238E27FC236}">
                <a16:creationId xmlns:a16="http://schemas.microsoft.com/office/drawing/2014/main" id="{77B201AE-CB8B-6246-B200-BBB7633624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1" y="3126699"/>
            <a:ext cx="547693" cy="1045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AE0A9B6-4459-274C-BDFA-454E46B732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67" y="2762447"/>
            <a:ext cx="1232196" cy="1012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450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箭號: 向下 34">
            <a:extLst>
              <a:ext uri="{FF2B5EF4-FFF2-40B4-BE49-F238E27FC236}">
                <a16:creationId xmlns:a16="http://schemas.microsoft.com/office/drawing/2014/main" id="{263D1023-26C5-4F29-8A8B-E01279143DAA}"/>
              </a:ext>
            </a:extLst>
          </p:cNvPr>
          <p:cNvSpPr/>
          <p:nvPr/>
        </p:nvSpPr>
        <p:spPr bwMode="auto">
          <a:xfrm>
            <a:off x="11005700" y="1404915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箭號: 向下 35">
            <a:extLst>
              <a:ext uri="{FF2B5EF4-FFF2-40B4-BE49-F238E27FC236}">
                <a16:creationId xmlns:a16="http://schemas.microsoft.com/office/drawing/2014/main" id="{4A77DC1F-80E7-4FF0-8A5A-6D9472ECD280}"/>
              </a:ext>
            </a:extLst>
          </p:cNvPr>
          <p:cNvSpPr/>
          <p:nvPr/>
        </p:nvSpPr>
        <p:spPr bwMode="auto">
          <a:xfrm>
            <a:off x="10488183" y="2690489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箭號: 向下 37">
            <a:extLst>
              <a:ext uri="{FF2B5EF4-FFF2-40B4-BE49-F238E27FC236}">
                <a16:creationId xmlns:a16="http://schemas.microsoft.com/office/drawing/2014/main" id="{204C425D-09CF-4B6A-889D-4AEBCFB173FD}"/>
              </a:ext>
            </a:extLst>
          </p:cNvPr>
          <p:cNvSpPr/>
          <p:nvPr/>
        </p:nvSpPr>
        <p:spPr bwMode="auto">
          <a:xfrm flipH="1">
            <a:off x="10602630" y="5261637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D43954DE-1155-4F5A-A6F0-417DA4626A23}"/>
              </a:ext>
            </a:extLst>
          </p:cNvPr>
          <p:cNvSpPr/>
          <p:nvPr/>
        </p:nvSpPr>
        <p:spPr bwMode="auto">
          <a:xfrm>
            <a:off x="6933304" y="1404915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箭號: 向下 31">
            <a:extLst>
              <a:ext uri="{FF2B5EF4-FFF2-40B4-BE49-F238E27FC236}">
                <a16:creationId xmlns:a16="http://schemas.microsoft.com/office/drawing/2014/main" id="{BF5F82AE-E718-4A88-AA0D-CBDD7704AE46}"/>
              </a:ext>
            </a:extLst>
          </p:cNvPr>
          <p:cNvSpPr/>
          <p:nvPr/>
        </p:nvSpPr>
        <p:spPr bwMode="auto">
          <a:xfrm>
            <a:off x="6933304" y="2690489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箭號: 向下 32">
            <a:extLst>
              <a:ext uri="{FF2B5EF4-FFF2-40B4-BE49-F238E27FC236}">
                <a16:creationId xmlns:a16="http://schemas.microsoft.com/office/drawing/2014/main" id="{582E71E3-CDE5-4648-A977-093FB6D08D4A}"/>
              </a:ext>
            </a:extLst>
          </p:cNvPr>
          <p:cNvSpPr/>
          <p:nvPr/>
        </p:nvSpPr>
        <p:spPr bwMode="auto">
          <a:xfrm>
            <a:off x="6933304" y="3976063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箭號: 向下 33">
            <a:extLst>
              <a:ext uri="{FF2B5EF4-FFF2-40B4-BE49-F238E27FC236}">
                <a16:creationId xmlns:a16="http://schemas.microsoft.com/office/drawing/2014/main" id="{2273E84E-C6B2-443E-8EA1-31B440FFF0FE}"/>
              </a:ext>
            </a:extLst>
          </p:cNvPr>
          <p:cNvSpPr/>
          <p:nvPr/>
        </p:nvSpPr>
        <p:spPr bwMode="auto">
          <a:xfrm flipH="1">
            <a:off x="6933304" y="5261637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94580DD-4A17-482A-B097-16C9A589B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1CEA5465-010F-4502-91DB-FDDDCC47B341}" type="slidenum">
              <a:rPr lang="en-US" altLang="zh-TW" smtClean="0"/>
              <a:pPr lvl="1">
                <a:defRPr/>
              </a:pPr>
              <a:t>33</a:t>
            </a:fld>
            <a:endParaRPr lang="en-US" altLang="zh-TW" dirty="0">
              <a:latin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89B094-33E5-439D-A6D5-F44B725DBA25}"/>
              </a:ext>
            </a:extLst>
          </p:cNvPr>
          <p:cNvSpPr/>
          <p:nvPr/>
        </p:nvSpPr>
        <p:spPr bwMode="auto">
          <a:xfrm>
            <a:off x="6642000" y="798128"/>
            <a:ext cx="4788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業務輸入訂單</a:t>
            </a:r>
            <a:endParaRPr kumimoji="1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2A7936-6FFD-48A3-97F9-6744B13B96BE}"/>
              </a:ext>
            </a:extLst>
          </p:cNvPr>
          <p:cNvSpPr/>
          <p:nvPr/>
        </p:nvSpPr>
        <p:spPr bwMode="auto">
          <a:xfrm>
            <a:off x="9961700" y="2083702"/>
            <a:ext cx="2232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ERP</a:t>
            </a:r>
            <a:endParaRPr kumimoji="1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6C85C04B-36A5-4A07-80AE-053A9C52A29C}"/>
              </a:ext>
            </a:extLst>
          </p:cNvPr>
          <p:cNvSpPr/>
          <p:nvPr/>
        </p:nvSpPr>
        <p:spPr bwMode="auto">
          <a:xfrm>
            <a:off x="8964000" y="1404915"/>
            <a:ext cx="144000" cy="1908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38A15D-780D-4669-A241-B68DC2971317}"/>
              </a:ext>
            </a:extLst>
          </p:cNvPr>
          <p:cNvSpPr/>
          <p:nvPr/>
        </p:nvSpPr>
        <p:spPr bwMode="auto">
          <a:xfrm>
            <a:off x="8650425" y="4654850"/>
            <a:ext cx="3754358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中間數據庫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8D6ACF2-14AB-4B51-9658-FF66C531788F}"/>
              </a:ext>
            </a:extLst>
          </p:cNvPr>
          <p:cNvSpPr/>
          <p:nvPr/>
        </p:nvSpPr>
        <p:spPr bwMode="auto">
          <a:xfrm>
            <a:off x="6640584" y="5940425"/>
            <a:ext cx="4788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ImVS32 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生產排程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C439DAF-E9A5-48D7-8F0C-7057C475CC5B}"/>
              </a:ext>
            </a:extLst>
          </p:cNvPr>
          <p:cNvSpPr txBox="1"/>
          <p:nvPr/>
        </p:nvSpPr>
        <p:spPr>
          <a:xfrm>
            <a:off x="10548000" y="2827212"/>
            <a:ext cx="701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ERP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27FF1C6-73C4-4BAF-B458-A829F7A9A2F8}"/>
              </a:ext>
            </a:extLst>
          </p:cNvPr>
          <p:cNvSpPr txBox="1"/>
          <p:nvPr/>
        </p:nvSpPr>
        <p:spPr>
          <a:xfrm>
            <a:off x="11912340" y="347521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ERP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7BAFE14-83FF-42DB-9AB7-F2A438020FCA}"/>
              </a:ext>
            </a:extLst>
          </p:cNvPr>
          <p:cNvSpPr txBox="1"/>
          <p:nvPr/>
        </p:nvSpPr>
        <p:spPr>
          <a:xfrm>
            <a:off x="9021600" y="4112786"/>
            <a:ext cx="800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DB68BC4-2192-4385-8661-E43348EC59B0}"/>
              </a:ext>
            </a:extLst>
          </p:cNvPr>
          <p:cNvSpPr txBox="1"/>
          <p:nvPr/>
        </p:nvSpPr>
        <p:spPr>
          <a:xfrm>
            <a:off x="6984000" y="5398360"/>
            <a:ext cx="133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9DFA0AD-0E6A-442D-9621-5F841ED62405}"/>
              </a:ext>
            </a:extLst>
          </p:cNvPr>
          <p:cNvSpPr txBox="1"/>
          <p:nvPr/>
        </p:nvSpPr>
        <p:spPr>
          <a:xfrm>
            <a:off x="7651296" y="261535"/>
            <a:ext cx="276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2"/>
                </a:solidFill>
              </a:rPr>
              <a:t>OA(</a:t>
            </a:r>
            <a:r>
              <a:rPr lang="zh-TW" altLang="en-US" dirty="0">
                <a:solidFill>
                  <a:schemeClr val="bg2"/>
                </a:solidFill>
              </a:rPr>
              <a:t>辦公室</a:t>
            </a:r>
            <a:r>
              <a:rPr lang="en-US" altLang="zh-TW" dirty="0">
                <a:solidFill>
                  <a:schemeClr val="bg2"/>
                </a:solidFill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D768259-DC27-431B-B000-25635622C44B}"/>
              </a:ext>
            </a:extLst>
          </p:cNvPr>
          <p:cNvSpPr txBox="1"/>
          <p:nvPr/>
        </p:nvSpPr>
        <p:spPr>
          <a:xfrm>
            <a:off x="7846891" y="6480425"/>
            <a:ext cx="240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bg2"/>
                </a:solidFill>
              </a:rPr>
              <a:t>FA(</a:t>
            </a:r>
            <a:r>
              <a:rPr lang="zh-TW" altLang="en-US" dirty="0">
                <a:solidFill>
                  <a:schemeClr val="bg2"/>
                </a:solidFill>
              </a:rPr>
              <a:t>控制室</a:t>
            </a:r>
            <a:r>
              <a:rPr lang="en-US" altLang="zh-TW" dirty="0">
                <a:solidFill>
                  <a:schemeClr val="bg2"/>
                </a:solidFill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122505D-913B-4BD4-9605-1F8B7A2DDC3A}"/>
              </a:ext>
            </a:extLst>
          </p:cNvPr>
          <p:cNvSpPr/>
          <p:nvPr/>
        </p:nvSpPr>
        <p:spPr bwMode="auto">
          <a:xfrm>
            <a:off x="5889304" y="2083702"/>
            <a:ext cx="2232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訂單輸入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35D22AB-7E84-4665-9B0F-F0D3C2710132}"/>
              </a:ext>
            </a:extLst>
          </p:cNvPr>
          <p:cNvSpPr/>
          <p:nvPr/>
        </p:nvSpPr>
        <p:spPr bwMode="auto">
          <a:xfrm>
            <a:off x="5889304" y="3369276"/>
            <a:ext cx="2232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生產管理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AE30BB7-A116-47FE-BD49-72D9AF0C533F}"/>
              </a:ext>
            </a:extLst>
          </p:cNvPr>
          <p:cNvSpPr/>
          <p:nvPr/>
        </p:nvSpPr>
        <p:spPr bwMode="auto">
          <a:xfrm>
            <a:off x="5889304" y="4654850"/>
            <a:ext cx="2232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建立排程</a:t>
            </a:r>
          </a:p>
        </p:txBody>
      </p:sp>
      <p:sp>
        <p:nvSpPr>
          <p:cNvPr id="37" name="箭號: 向下 36">
            <a:extLst>
              <a:ext uri="{FF2B5EF4-FFF2-40B4-BE49-F238E27FC236}">
                <a16:creationId xmlns:a16="http://schemas.microsoft.com/office/drawing/2014/main" id="{B6F61A03-7037-4AEC-B177-902A3D068550}"/>
              </a:ext>
            </a:extLst>
          </p:cNvPr>
          <p:cNvSpPr/>
          <p:nvPr/>
        </p:nvSpPr>
        <p:spPr bwMode="auto">
          <a:xfrm>
            <a:off x="8961740" y="3976063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箭號: 向下 38">
            <a:extLst>
              <a:ext uri="{FF2B5EF4-FFF2-40B4-BE49-F238E27FC236}">
                <a16:creationId xmlns:a16="http://schemas.microsoft.com/office/drawing/2014/main" id="{182DCEAD-56E9-40AB-9D12-F5CCCEB4DD9C}"/>
              </a:ext>
            </a:extLst>
          </p:cNvPr>
          <p:cNvSpPr/>
          <p:nvPr/>
        </p:nvSpPr>
        <p:spPr bwMode="auto">
          <a:xfrm>
            <a:off x="11779996" y="2690489"/>
            <a:ext cx="144000" cy="1908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74C1FD7-0F11-4898-B57C-E8F2E6900576}"/>
              </a:ext>
            </a:extLst>
          </p:cNvPr>
          <p:cNvSpPr txBox="1"/>
          <p:nvPr/>
        </p:nvSpPr>
        <p:spPr>
          <a:xfrm>
            <a:off x="6984000" y="1541638"/>
            <a:ext cx="133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9F2891D0-FB3F-404F-9E3E-E4E192676EBF}"/>
              </a:ext>
            </a:extLst>
          </p:cNvPr>
          <p:cNvSpPr txBox="1"/>
          <p:nvPr/>
        </p:nvSpPr>
        <p:spPr>
          <a:xfrm>
            <a:off x="6984000" y="2827212"/>
            <a:ext cx="133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C2990DB-B5AE-408C-9180-65D357FA9209}"/>
              </a:ext>
            </a:extLst>
          </p:cNvPr>
          <p:cNvSpPr txBox="1"/>
          <p:nvPr/>
        </p:nvSpPr>
        <p:spPr>
          <a:xfrm>
            <a:off x="6984000" y="4112786"/>
            <a:ext cx="133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04B80D07-5211-4B2B-A37F-0D3E06EF0331}"/>
              </a:ext>
            </a:extLst>
          </p:cNvPr>
          <p:cNvSpPr txBox="1"/>
          <p:nvPr/>
        </p:nvSpPr>
        <p:spPr>
          <a:xfrm>
            <a:off x="10663200" y="5398360"/>
            <a:ext cx="133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AB75D3D6-955D-4586-ADA0-386A4913C4A4}"/>
              </a:ext>
            </a:extLst>
          </p:cNvPr>
          <p:cNvSpPr txBox="1"/>
          <p:nvPr/>
        </p:nvSpPr>
        <p:spPr>
          <a:xfrm>
            <a:off x="11059200" y="154163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ERP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DDA92AA-5FE1-40E3-A365-BBC5CB0201C6}"/>
              </a:ext>
            </a:extLst>
          </p:cNvPr>
          <p:cNvSpPr txBox="1"/>
          <p:nvPr/>
        </p:nvSpPr>
        <p:spPr>
          <a:xfrm>
            <a:off x="9050400" y="2189638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F45B6A-79A0-4E8E-901D-47B6712E4B3A}"/>
              </a:ext>
            </a:extLst>
          </p:cNvPr>
          <p:cNvSpPr/>
          <p:nvPr/>
        </p:nvSpPr>
        <p:spPr bwMode="auto">
          <a:xfrm>
            <a:off x="8295740" y="3369276"/>
            <a:ext cx="1476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endParaRPr kumimoji="1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27C1772-8D56-4819-BC3F-52DCB204F470}"/>
              </a:ext>
            </a:extLst>
          </p:cNvPr>
          <p:cNvSpPr/>
          <p:nvPr/>
        </p:nvSpPr>
        <p:spPr bwMode="auto">
          <a:xfrm>
            <a:off x="9822183" y="3369276"/>
            <a:ext cx="1476000" cy="540000"/>
          </a:xfrm>
          <a:prstGeom prst="rect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endParaRPr kumimoji="1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箭號: 向下 47">
            <a:extLst>
              <a:ext uri="{FF2B5EF4-FFF2-40B4-BE49-F238E27FC236}">
                <a16:creationId xmlns:a16="http://schemas.microsoft.com/office/drawing/2014/main" id="{0D71B88C-21B5-460C-B02D-253B118A76A9}"/>
              </a:ext>
            </a:extLst>
          </p:cNvPr>
          <p:cNvSpPr/>
          <p:nvPr/>
        </p:nvSpPr>
        <p:spPr bwMode="auto">
          <a:xfrm>
            <a:off x="10488183" y="3976063"/>
            <a:ext cx="144000" cy="612000"/>
          </a:xfrm>
          <a:prstGeom prst="downArrow">
            <a:avLst/>
          </a:prstGeom>
          <a:solidFill>
            <a:schemeClr val="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72DF2BAC-D81E-43BC-AA78-98725A9A4454}"/>
              </a:ext>
            </a:extLst>
          </p:cNvPr>
          <p:cNvSpPr txBox="1"/>
          <p:nvPr/>
        </p:nvSpPr>
        <p:spPr>
          <a:xfrm>
            <a:off x="10548000" y="4112786"/>
            <a:ext cx="800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EC90677-9CCB-44A8-8B4B-18AC190D2D35}"/>
              </a:ext>
            </a:extLst>
          </p:cNvPr>
          <p:cNvSpPr txBox="1"/>
          <p:nvPr/>
        </p:nvSpPr>
        <p:spPr>
          <a:xfrm>
            <a:off x="1641250" y="2488763"/>
            <a:ext cx="29546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訂單</a:t>
            </a:r>
            <a:endParaRPr lang="en-US" altLang="zh-TW" sz="54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endParaRPr lang="en-US" altLang="zh-TW" sz="54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生產排程</a:t>
            </a:r>
          </a:p>
        </p:txBody>
      </p:sp>
    </p:spTree>
    <p:extLst>
      <p:ext uri="{BB962C8B-B14F-4D97-AF65-F5344CB8AC3E}">
        <p14:creationId xmlns:p14="http://schemas.microsoft.com/office/powerpoint/2010/main" val="41887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14" grpId="0" animBg="1"/>
      <p:bldP spid="32" grpId="0" animBg="1"/>
      <p:bldP spid="33" grpId="0" animBg="1"/>
      <p:bldP spid="34" grpId="0" animBg="1"/>
      <p:bldP spid="3" grpId="0" animBg="1"/>
      <p:bldP spid="8" grpId="0" animBg="1"/>
      <p:bldP spid="9" grpId="0" animBg="1"/>
      <p:bldP spid="10" grpId="0" animBg="1"/>
      <p:bldP spid="11" grpId="0" animBg="1"/>
      <p:bldP spid="19" grpId="0"/>
      <p:bldP spid="20" grpId="0"/>
      <p:bldP spid="21" grpId="0"/>
      <p:bldP spid="22" grpId="0"/>
      <p:bldP spid="25" grpId="0" animBg="1"/>
      <p:bldP spid="29" grpId="0" animBg="1"/>
      <p:bldP spid="31" grpId="0" animBg="1"/>
      <p:bldP spid="37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7" grpId="0" animBg="1"/>
      <p:bldP spid="46" grpId="0" animBg="1"/>
      <p:bldP spid="48" grpId="0" animBg="1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968842" y="584200"/>
            <a:ext cx="6867169" cy="715963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685800" indent="-6858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</a:rPr>
              <a:t>配料系统特点</a:t>
            </a:r>
          </a:p>
        </p:txBody>
      </p:sp>
      <p:sp>
        <p:nvSpPr>
          <p:cNvPr id="10243" name="內容版面配置區 1"/>
          <p:cNvSpPr txBox="1">
            <a:spLocks/>
          </p:cNvSpPr>
          <p:nvPr/>
        </p:nvSpPr>
        <p:spPr bwMode="auto">
          <a:xfrm>
            <a:off x="1679328" y="1642417"/>
            <a:ext cx="7956884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39594" tIns="60420" rIns="239594" bIns="60420"/>
          <a:lstStyle>
            <a:lvl1pPr marL="749300" indent="-7493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追溯性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方便性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维护性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直观性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n"/>
            </a:pPr>
            <a:endParaRPr lang="en-US" altLang="zh-TW" sz="5200" dirty="0">
              <a:solidFill>
                <a:srgbClr val="FF0000"/>
              </a:solidFill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endParaRPr lang="zh-TW" altLang="zh-TW" sz="3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2"/>
          <p:cNvSpPr>
            <a:spLocks noGrp="1"/>
          </p:cNvSpPr>
          <p:nvPr>
            <p:ph type="title" idx="4294967295"/>
          </p:nvPr>
        </p:nvSpPr>
        <p:spPr>
          <a:xfrm>
            <a:off x="923837" y="584200"/>
            <a:ext cx="12096750" cy="715963"/>
          </a:xfrm>
          <a:prstGeom prst="rect">
            <a:avLst/>
          </a:prstGeo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685800" indent="-6858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配料系统特点</a:t>
            </a:r>
          </a:p>
        </p:txBody>
      </p:sp>
      <p:sp>
        <p:nvSpPr>
          <p:cNvPr id="11267" name="內容版面配置區 1"/>
          <p:cNvSpPr txBox="1">
            <a:spLocks/>
          </p:cNvSpPr>
          <p:nvPr/>
        </p:nvSpPr>
        <p:spPr bwMode="auto">
          <a:xfrm>
            <a:off x="1679327" y="1606413"/>
            <a:ext cx="715351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39594" tIns="60420" rIns="239594" bIns="60420"/>
          <a:lstStyle>
            <a:lvl1pPr marL="571500" indent="-5715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685800" indent="-6858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灵活性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防呆性</a:t>
            </a:r>
            <a:endParaRPr lang="zh-TW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节能性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整合性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fontAlgn="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v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污染安全性</a:t>
            </a:r>
            <a:endParaRPr lang="en-US" altLang="zh-CN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n"/>
            </a:pPr>
            <a:endParaRPr lang="en-US" altLang="zh-TW" sz="5200" dirty="0">
              <a:solidFill>
                <a:srgbClr val="FF0000"/>
              </a:solidFill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n"/>
            </a:pPr>
            <a:endParaRPr lang="en-US" altLang="zh-TW" sz="5200" dirty="0">
              <a:solidFill>
                <a:srgbClr val="FF0000"/>
              </a:solidFill>
              <a:latin typeface="Times New Roman" pitchFamily="18" charset="0"/>
              <a:ea typeface="华文仿宋" pitchFamily="2" charset="-122"/>
            </a:endParaRPr>
          </a:p>
          <a:p>
            <a:pPr fontAlgn="t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n"/>
            </a:pPr>
            <a:endParaRPr lang="zh-TW" altLang="zh-TW" sz="3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36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40271"/>
            <a:ext cx="776138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配料系统特殊功能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9997937" cy="52205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生产排程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领料单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成份计算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药性管理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洗车配方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代用原料设计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同一原料可分次秤料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426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37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40271"/>
            <a:ext cx="776138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配料系统特殊功能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9997937" cy="5256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配方履历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一配与二配使用同一配方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支持一配与二配批次重量不同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二配最后一批重量自动调整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不需停止与更改配方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多个配方混合配料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水产线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)</a:t>
            </a:r>
            <a:endParaRPr lang="en-US" altLang="zh-CN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zh-CN" altLang="zh-CN" sz="40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460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38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40271"/>
            <a:ext cx="776138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配料系统特殊功能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9997937" cy="5256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批次重量弹性配料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原料需求统计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預計缺料批次與時間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缺料通知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手機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APP)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zh-CN" sz="4000" dirty="0">
                <a:latin typeface="DFKai-SB" pitchFamily="65" charset="-120"/>
                <a:ea typeface="DFKai-SB" pitchFamily="65" charset="-120"/>
              </a:rPr>
              <a:t>手投料投料</a:t>
            </a: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内容</a:t>
            </a:r>
            <a:r>
              <a:rPr lang="zh-CN" altLang="zh-CN" sz="4000" dirty="0">
                <a:latin typeface="DFKai-SB" pitchFamily="65" charset="-120"/>
                <a:ea typeface="DFKai-SB" pitchFamily="65" charset="-120"/>
              </a:rPr>
              <a:t>显示</a:t>
            </a:r>
            <a:r>
              <a:rPr lang="en-US" altLang="zh-CN" sz="4000" dirty="0">
                <a:latin typeface="DFKai-SB" pitchFamily="65" charset="-120"/>
                <a:ea typeface="DFKai-SB" pitchFamily="65" charset="-120"/>
              </a:rPr>
              <a:t>(LED/</a:t>
            </a:r>
            <a:r>
              <a:rPr lang="zh-CN" altLang="zh-CN" sz="4000" dirty="0">
                <a:latin typeface="DFKai-SB" pitchFamily="65" charset="-120"/>
                <a:ea typeface="DFKai-SB" pitchFamily="65" charset="-120"/>
              </a:rPr>
              <a:t>萤幕</a:t>
            </a:r>
            <a:r>
              <a:rPr lang="en-US" altLang="zh-CN" sz="4000" dirty="0">
                <a:latin typeface="DFKai-SB" pitchFamily="65" charset="-120"/>
                <a:ea typeface="DFKai-SB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zh-CN" sz="4000" dirty="0">
                <a:latin typeface="DFKai-SB" pitchFamily="65" charset="-120"/>
                <a:ea typeface="DFKai-SB" pitchFamily="65" charset="-120"/>
              </a:rPr>
              <a:t>远程编辑</a:t>
            </a:r>
            <a:r>
              <a:rPr lang="en-US" altLang="zh-CN" sz="4000" dirty="0">
                <a:latin typeface="DFKai-SB" pitchFamily="65" charset="-120"/>
                <a:ea typeface="DFKai-SB" pitchFamily="65" charset="-120"/>
              </a:rPr>
              <a:t>/</a:t>
            </a:r>
            <a:r>
              <a:rPr lang="zh-CN" altLang="zh-CN" sz="4000" dirty="0">
                <a:latin typeface="DFKai-SB" pitchFamily="65" charset="-120"/>
                <a:ea typeface="DFKai-SB" pitchFamily="65" charset="-120"/>
              </a:rPr>
              <a:t>查询</a:t>
            </a:r>
            <a:r>
              <a:rPr lang="en-US" altLang="zh-CN" sz="4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zh-CN" sz="4000" dirty="0">
                <a:latin typeface="DFKai-SB" pitchFamily="65" charset="-120"/>
                <a:ea typeface="DFKai-SB" pitchFamily="65" charset="-120"/>
              </a:rPr>
              <a:t>原料、配方、排程、批次报表与统计报表</a:t>
            </a:r>
            <a:r>
              <a:rPr lang="en-US" altLang="zh-CN" sz="4000" dirty="0">
                <a:latin typeface="DFKai-SB" pitchFamily="65" charset="-120"/>
                <a:ea typeface="DFKai-SB" pitchFamily="65" charset="-120"/>
              </a:rPr>
              <a:t>)</a:t>
            </a:r>
            <a:endParaRPr lang="zh-CN" altLang="zh-CN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1739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39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40271"/>
            <a:ext cx="776138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配料系统特殊功能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10441160" cy="5256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整合小料配料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手投料重量比对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原料秤料时间记录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磅秤重量曲线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特殊原料处理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秤料警报记录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操作日志</a:t>
            </a:r>
            <a:endParaRPr lang="zh-CN" altLang="zh-CN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905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gb.png">
            <a:extLst>
              <a:ext uri="{FF2B5EF4-FFF2-40B4-BE49-F238E27FC236}">
                <a16:creationId xmlns:a16="http://schemas.microsoft.com/office/drawing/2014/main" id="{77A69B10-32A6-D548-897A-E1015BA8A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631"/>
            <a:ext cx="13535526" cy="2710857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85768" y="2370934"/>
            <a:ext cx="4582304" cy="1532250"/>
          </a:xfrm>
          <a:prstGeom prst="rect">
            <a:avLst/>
          </a:prstGeom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ts val="608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TW" altLang="en-US" sz="4400" dirty="0">
                <a:latin typeface="微軟正黑體"/>
                <a:ea typeface="微軟正黑體"/>
                <a:cs typeface="微軟正黑體"/>
              </a:rPr>
              <a:t>飼料廠如何提升 生產品質與效率</a:t>
            </a:r>
          </a:p>
        </p:txBody>
      </p:sp>
      <p:pic>
        <p:nvPicPr>
          <p:cNvPr id="6" name="Picture 5" descr="20945804 [Converted]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91" y="2474266"/>
            <a:ext cx="7514938" cy="46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83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40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40271"/>
            <a:ext cx="776138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配料系统特殊功能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10441160" cy="5256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使用回机料名称与重量记录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人工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)(</a:t>
            </a: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复核秤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使用回机料不需更改配方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插单功能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排程配方修改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臨時性修改</a:t>
            </a:r>
            <a:r>
              <a:rPr lang="en-US" altLang="zh-TW" sz="4000" dirty="0">
                <a:latin typeface="DFKai-SB" pitchFamily="65" charset="-120"/>
                <a:ea typeface="DFKai-SB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未完成排程重新配料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不使用桶号设定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zh-CN" altLang="zh-CN" sz="40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272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41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9041" y="254673"/>
            <a:ext cx="5817170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ImVS32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全屏操作系统</a:t>
            </a:r>
            <a:endParaRPr lang="zh-TW" altLang="en-US" sz="48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3535F8-4E1C-4C92-B842-770450986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" y="2519996"/>
            <a:ext cx="13439775" cy="25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26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42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721234"/>
            <a:ext cx="5240338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</a:rPr>
              <a:t>饲料厂操作系统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014537" y="1980431"/>
            <a:ext cx="9997937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/>
              <a:t>模拟屏</a:t>
            </a:r>
            <a:r>
              <a:rPr lang="en-US" altLang="zh-TW" sz="4000" dirty="0"/>
              <a:t>/</a:t>
            </a:r>
            <a:r>
              <a:rPr lang="zh-TW" altLang="en-US" sz="4000" dirty="0"/>
              <a:t>模拟屏式全屏</a:t>
            </a:r>
            <a:endParaRPr lang="en-US" altLang="zh-TW" sz="40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/>
              <a:t>一般全屏系统</a:t>
            </a:r>
            <a:endParaRPr lang="en-US" altLang="zh-TW" sz="40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altLang="zh-TW" sz="4000" dirty="0"/>
              <a:t>ImVS32</a:t>
            </a:r>
            <a:r>
              <a:rPr lang="zh-TW" altLang="en-US" sz="4000" dirty="0"/>
              <a:t>全屏系统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737389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43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40271"/>
            <a:ext cx="7005302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ImVS32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全屏操作系统</a:t>
            </a:r>
            <a:endParaRPr lang="zh-TW" altLang="en-US" sz="48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9997937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原料接收与清理工段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粉碎工段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配料混合工段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制粒工段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打包工段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散装出货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941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44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59247" y="577218"/>
            <a:ext cx="7005302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altLang="zh-TW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ImVS32</a:t>
            </a:r>
            <a:r>
              <a:rPr lang="zh-TW" altLang="en-US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全屏系统</a:t>
            </a:r>
            <a:r>
              <a:rPr lang="en-US" altLang="zh-TW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_</a:t>
            </a:r>
            <a:r>
              <a:rPr lang="zh-TW" altLang="en-US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特点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9997937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操作简单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功能完善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支持一机多条配料线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DFKai-SB" pitchFamily="65" charset="-120"/>
                <a:ea typeface="DFKai-SB" pitchFamily="65" charset="-120"/>
              </a:rPr>
              <a:t>成品自动选仓</a:t>
            </a:r>
            <a:endParaRPr lang="en-US" altLang="zh-TW" sz="4000" dirty="0">
              <a:latin typeface="DFKai-SB" pitchFamily="65" charset="-120"/>
              <a:ea typeface="DFKai-SB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918260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45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4725" y="540271"/>
            <a:ext cx="848146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饲料厂不同操作系统比较表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60" y="1620391"/>
            <a:ext cx="9644063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71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46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504267"/>
            <a:ext cx="9510874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原料接收与清理工段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基本功能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10646010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原料进仓选择</a:t>
            </a:r>
            <a:r>
              <a:rPr lang="en-US" altLang="zh-CN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扫码自动选仓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原料进仓显示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原料名称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仓位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重量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包数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两行 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LED 24*2)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仓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位剩余量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防呆功能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仓位进料明细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endParaRPr lang="en-US" sz="35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383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47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504267"/>
            <a:ext cx="889880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原料接收与清理工段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基本功能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9997937" cy="50045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设备运转显示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设备故障侦测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堵料、测速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开关、电磁阀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、显示、记录与查询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节能运转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警报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LED 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显示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每次进料报表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含翻仓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endParaRPr lang="en-US" sz="32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48966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48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540271"/>
            <a:ext cx="889880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CN" altLang="en-US" sz="4800" dirty="0">
                <a:latin typeface="標楷體" pitchFamily="65" charset="-120"/>
                <a:ea typeface="標楷體" pitchFamily="65" charset="-120"/>
              </a:rPr>
              <a:t>进料报表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9997937" cy="50045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原料名称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来源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仓库、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SILO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、桶仓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去处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桶仓、多桶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路径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开始日期与时间</a:t>
            </a:r>
            <a:r>
              <a:rPr lang="en-US" altLang="zh-CN" sz="4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结束日期与时间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耗用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时间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分钟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重量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endParaRPr lang="en-US" sz="32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1301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49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540271"/>
            <a:ext cx="889880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CN" altLang="en-US" sz="4800" dirty="0">
                <a:latin typeface="標楷體" pitchFamily="65" charset="-120"/>
                <a:ea typeface="標楷體" pitchFamily="65" charset="-120"/>
              </a:rPr>
              <a:t>进料报表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9997937" cy="50045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负责人员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用电量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峰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谷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平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电费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峰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谷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平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电流曲线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13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8916131" y="3204046"/>
            <a:ext cx="4320000" cy="115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品質不穩定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8335" y="2520491"/>
            <a:ext cx="2519111" cy="2519111"/>
          </a:xfrm>
          <a:prstGeom prst="rect">
            <a:avLst/>
          </a:prstGeom>
          <a:noFill/>
        </p:spPr>
      </p:pic>
      <p:sp>
        <p:nvSpPr>
          <p:cNvPr id="183" name="TextBox 182"/>
          <p:cNvSpPr txBox="1"/>
          <p:nvPr/>
        </p:nvSpPr>
        <p:spPr>
          <a:xfrm>
            <a:off x="5891953" y="3364548"/>
            <a:ext cx="16918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痛點</a:t>
            </a:r>
            <a:endParaRPr lang="zh-CN" alt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3061689" y="922705"/>
            <a:ext cx="7285682" cy="102198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itchFamily="34" charset="-122"/>
              </a:rPr>
              <a:t>飼料生產</a:t>
            </a:r>
            <a:endParaRPr lang="en-US" altLang="zh-CN" sz="7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 Unicode MS" pitchFamily="34" charset="-122"/>
            </a:endParaRPr>
          </a:p>
        </p:txBody>
      </p:sp>
      <p:sp>
        <p:nvSpPr>
          <p:cNvPr id="18" name="AutoShape 32">
            <a:extLst>
              <a:ext uri="{FF2B5EF4-FFF2-40B4-BE49-F238E27FC236}">
                <a16:creationId xmlns:a16="http://schemas.microsoft.com/office/drawing/2014/main" id="{66BDB265-31C1-455B-8EBF-F5B29E95FE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9647" y="3204046"/>
            <a:ext cx="4320000" cy="115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效率不佳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591B930-F3CD-4FC3-AF85-99D6E3212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17" y="3546046"/>
            <a:ext cx="918548" cy="468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C7D87F1-CEF1-4DB5-BBB3-011FFA4D9E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15" y="3546046"/>
            <a:ext cx="91854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50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59247" y="541214"/>
            <a:ext cx="889880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原料接收与清理工段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选择性功能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9997937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设备预防保养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运转时间、固定日期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投料原料扫码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原料名称、重量、包数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用电明细与电费计算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7594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51</a:t>
            </a:fld>
            <a:endParaRPr lang="en-US" altLang="zh-TW" dirty="0"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38" y="1536302"/>
            <a:ext cx="9876899" cy="555575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E885905-547B-4FFF-B7AE-9BEC35187980}"/>
              </a:ext>
            </a:extLst>
          </p:cNvPr>
          <p:cNvSpPr txBox="1">
            <a:spLocks noChangeArrowheads="1"/>
          </p:cNvSpPr>
          <p:nvPr/>
        </p:nvSpPr>
        <p:spPr>
          <a:xfrm>
            <a:off x="989433" y="469206"/>
            <a:ext cx="889880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原料接收与清理工段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716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52</a:t>
            </a:fld>
            <a:endParaRPr lang="en-US" altLang="zh-TW" dirty="0"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38" y="1536302"/>
            <a:ext cx="9876899" cy="555575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E885905-547B-4FFF-B7AE-9BEC35187980}"/>
              </a:ext>
            </a:extLst>
          </p:cNvPr>
          <p:cNvSpPr txBox="1">
            <a:spLocks noChangeArrowheads="1"/>
          </p:cNvSpPr>
          <p:nvPr/>
        </p:nvSpPr>
        <p:spPr>
          <a:xfrm>
            <a:off x="989433" y="469206"/>
            <a:ext cx="8898806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en-US" sz="4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原料接收与清理工段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0935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53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504267"/>
            <a:ext cx="9510874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zh-CN" sz="4800" dirty="0">
                <a:effectLst/>
                <a:latin typeface="標楷體" pitchFamily="65" charset="-120"/>
                <a:ea typeface="標楷體" pitchFamily="65" charset="-120"/>
              </a:rPr>
              <a:t>粉碎工段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基本功能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10646010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依粉碎电流，自动调整供料速度</a:t>
            </a:r>
            <a:endParaRPr lang="en-US" sz="36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粉碎电流显示、记录与变化曲线</a:t>
            </a:r>
            <a:endParaRPr lang="en-US" sz="36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供料速度显示、记录与变化曲线</a:t>
            </a:r>
            <a:endParaRPr lang="en-US" sz="36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设备运转显示</a:t>
            </a:r>
            <a:endParaRPr lang="en-US" sz="36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设备故障侦测</a:t>
            </a:r>
            <a:r>
              <a:rPr lang="en-US" sz="3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堵料、测速</a:t>
            </a:r>
            <a:r>
              <a:rPr lang="en-US" sz="3600" dirty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开关、电磁阀</a:t>
            </a:r>
            <a:r>
              <a:rPr lang="en-US" sz="3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、显示与记录</a:t>
            </a:r>
            <a:endParaRPr lang="en-US" sz="36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endParaRPr lang="en-US" sz="35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88353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54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504267"/>
            <a:ext cx="9510874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zh-CN" sz="4800" dirty="0">
                <a:effectLst/>
                <a:latin typeface="標楷體" pitchFamily="65" charset="-120"/>
                <a:ea typeface="標楷體" pitchFamily="65" charset="-120"/>
              </a:rPr>
              <a:t>粉碎工段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基本功能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10646010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节能运转</a:t>
            </a:r>
            <a:endParaRPr lang="en-US" sz="36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粉碎桶选择</a:t>
            </a:r>
            <a:endParaRPr lang="en-US" sz="36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配料仓选择</a:t>
            </a:r>
            <a:r>
              <a:rPr lang="en-US" sz="3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空桶、原料名称</a:t>
            </a:r>
            <a:r>
              <a:rPr lang="en-US" sz="3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粉碎记录与日</a:t>
            </a:r>
            <a:r>
              <a:rPr lang="en-US" sz="36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月报表</a:t>
            </a:r>
            <a:r>
              <a:rPr lang="en-US" sz="3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粉碎仓、配料仓、原料名称、粉碎开始时间与结束时间、粉碎时间、用电量、电费、班次与人员</a:t>
            </a:r>
            <a:r>
              <a:rPr lang="en-US" sz="36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sz="35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3600" dirty="0">
                <a:latin typeface="標楷體" pitchFamily="65" charset="-120"/>
                <a:ea typeface="標楷體" pitchFamily="65" charset="-120"/>
              </a:rPr>
              <a:t>粉碎机稼动率</a:t>
            </a:r>
            <a:endParaRPr lang="en-US" sz="36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7471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55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540271"/>
            <a:ext cx="9510874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zh-CN" sz="4800" dirty="0">
                <a:effectLst/>
                <a:latin typeface="標楷體" pitchFamily="65" charset="-120"/>
                <a:ea typeface="標楷體" pitchFamily="65" charset="-120"/>
              </a:rPr>
              <a:t>粉碎工段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基本功能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79327" y="1620391"/>
            <a:ext cx="10646010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粉碎机停车起讫时间、停车原因明细与统计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警报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LED 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显示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45347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56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504267"/>
            <a:ext cx="9510874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粉碎工段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选择性功能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690501" y="1620391"/>
            <a:ext cx="10646010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用电量显示、记录与电费计算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依谷、峰、尖峰与平分开计算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设备预防保养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运转时间、固定日期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74442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57</a:t>
            </a:fld>
            <a:endParaRPr lang="en-US" altLang="zh-TW" dirty="0">
              <a:latin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5" y="508400"/>
            <a:ext cx="11705954" cy="65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00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58</a:t>
            </a:fld>
            <a:endParaRPr lang="en-US" altLang="zh-TW" dirty="0">
              <a:latin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92" y="706606"/>
            <a:ext cx="10834295" cy="62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42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59</a:t>
            </a:fld>
            <a:endParaRPr lang="en-US" altLang="zh-TW" dirty="0">
              <a:latin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67" y="781049"/>
            <a:ext cx="11157237" cy="62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4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8916131" y="3204046"/>
            <a:ext cx="4320000" cy="115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人為因素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5585E7D0-6A80-4D8A-98F5-41E5459B7A33}"/>
              </a:ext>
            </a:extLst>
          </p:cNvPr>
          <p:cNvGrpSpPr/>
          <p:nvPr/>
        </p:nvGrpSpPr>
        <p:grpSpPr>
          <a:xfrm>
            <a:off x="5478335" y="2520491"/>
            <a:ext cx="2519111" cy="2519111"/>
            <a:chOff x="5460916" y="2520491"/>
            <a:chExt cx="2519111" cy="2519111"/>
          </a:xfrm>
        </p:grpSpPr>
        <p:pic>
          <p:nvPicPr>
            <p:cNvPr id="182" name="Picture 3" descr="RY_circle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0916" y="2520491"/>
              <a:ext cx="2519111" cy="2519111"/>
            </a:xfrm>
            <a:prstGeom prst="rect">
              <a:avLst/>
            </a:prstGeom>
            <a:noFill/>
          </p:spPr>
        </p:pic>
        <p:sp>
          <p:nvSpPr>
            <p:cNvPr id="183" name="TextBox 182"/>
            <p:cNvSpPr txBox="1"/>
            <p:nvPr/>
          </p:nvSpPr>
          <p:spPr>
            <a:xfrm>
              <a:off x="5874534" y="3364548"/>
              <a:ext cx="16918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4800" b="1" cap="all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原因</a:t>
              </a:r>
              <a:endParaRPr lang="zh-CN" alt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3" name="Rectangle 2"/>
          <p:cNvSpPr txBox="1">
            <a:spLocks noChangeArrowheads="1"/>
          </p:cNvSpPr>
          <p:nvPr/>
        </p:nvSpPr>
        <p:spPr>
          <a:xfrm>
            <a:off x="3077046" y="885826"/>
            <a:ext cx="7285682" cy="102198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itchFamily="34" charset="-122"/>
              </a:rPr>
              <a:t>品質不穩定</a:t>
            </a:r>
            <a:endParaRPr lang="en-US" altLang="zh-CN" sz="6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 Unicode MS" pitchFamily="34" charset="-122"/>
            </a:endParaRPr>
          </a:p>
        </p:txBody>
      </p:sp>
      <p:sp>
        <p:nvSpPr>
          <p:cNvPr id="18" name="AutoShape 32">
            <a:extLst>
              <a:ext uri="{FF2B5EF4-FFF2-40B4-BE49-F238E27FC236}">
                <a16:creationId xmlns:a16="http://schemas.microsoft.com/office/drawing/2014/main" id="{66BDB265-31C1-455B-8EBF-F5B29E95FE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9647" y="3204046"/>
            <a:ext cx="4320000" cy="115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設備因素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591B930-F3CD-4FC3-AF85-99D6E3212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17" y="3546046"/>
            <a:ext cx="918548" cy="468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C7D87F1-CEF1-4DB5-BBB3-011FFA4D9E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15" y="3546046"/>
            <a:ext cx="91854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60</a:t>
            </a:fld>
            <a:endParaRPr lang="en-US" altLang="zh-TW" dirty="0">
              <a:latin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67" y="771277"/>
            <a:ext cx="10974332" cy="61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88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61</a:t>
            </a:fld>
            <a:endParaRPr lang="en-US" altLang="zh-TW" dirty="0">
              <a:latin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63" y="705718"/>
            <a:ext cx="7647737" cy="61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536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62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721234"/>
            <a:ext cx="9510874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制粒工段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基本功能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014537" y="1980431"/>
            <a:ext cx="10646010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制粒机供料速度、温度、电流与压力数据显示、记录与变化曲线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设备运转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显示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设备故障侦测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堵料、测速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开关、电磁阀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、显示与记录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成品桶选择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必须是空桶或相同配方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节能运转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42530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63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721234"/>
            <a:ext cx="9510874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制粒工段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基本功能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014537" y="1980431"/>
            <a:ext cx="10646010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制粒记录与报表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制粒仓、成品仓、配方名称、制粒开始时间与结束时间、制粒时间、用电量与电费、班次与人员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制粒机稼动率</a:t>
            </a:r>
            <a:endParaRPr lang="en-US" altLang="zh-CN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制粒机停车起讫时间、停车原因明细与统计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冷却机温度监控与温度变化曲线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环境温、湿度监视</a:t>
            </a: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19744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64</a:t>
            </a:fld>
            <a:endParaRPr lang="en-US" altLang="zh-TW" dirty="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9433" y="721234"/>
            <a:ext cx="9510874" cy="611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zh-TW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制粒工段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选择性功能</a:t>
            </a:r>
            <a:r>
              <a:rPr lang="en-US" altLang="zh-TW" sz="24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014537" y="1980431"/>
            <a:ext cx="10646010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设备预防保养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运转时间、固定日期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用电量显示、记录与电费计算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依峰、谷与平分开计算</a:t>
            </a:r>
            <a:r>
              <a:rPr lang="en-US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2130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65</a:t>
            </a:fld>
            <a:endParaRPr lang="en-US" altLang="zh-TW" dirty="0">
              <a:latin typeface="+mn-lt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014537" y="1980431"/>
            <a:ext cx="10646010" cy="4320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25" indent="-4492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kumimoji="1" sz="4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4645" indent="-37461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3700">
                <a:solidFill>
                  <a:schemeClr val="tx1"/>
                </a:solidFill>
                <a:latin typeface="+mn-lt"/>
                <a:ea typeface="+mn-ea"/>
              </a:defRPr>
            </a:lvl2pPr>
            <a:lvl3pPr marL="1498476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2098501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4pPr>
            <a:lvl5pPr marL="2698528" indent="-298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5pPr>
            <a:lvl6pPr marL="329988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389986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4499850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5099829" indent="-29999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9225" lvl="2" indent="-449225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v"/>
              <a:defRPr/>
            </a:pPr>
            <a:endParaRPr lang="en-US" sz="35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sz="40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873F566-F59B-4F8A-95C3-5C13038CD8B1}"/>
              </a:ext>
            </a:extLst>
          </p:cNvPr>
          <p:cNvSpPr txBox="1">
            <a:spLocks noChangeArrowheads="1"/>
          </p:cNvSpPr>
          <p:nvPr/>
        </p:nvSpPr>
        <p:spPr>
          <a:xfrm>
            <a:off x="2939468" y="1531310"/>
            <a:ext cx="7632847" cy="31494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9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59997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119996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799940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2399919" algn="l" rtl="0" fontAlgn="base">
              <a:spcBef>
                <a:spcPct val="0"/>
              </a:spcBef>
              <a:spcAft>
                <a:spcPct val="0"/>
              </a:spcAft>
              <a:defRPr kumimoji="1" sz="5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8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ImVs32 </a:t>
            </a:r>
          </a:p>
          <a:p>
            <a:pPr algn="ctr" eaLnBrk="1" hangingPunct="1">
              <a:defRPr/>
            </a:pPr>
            <a:r>
              <a:rPr lang="zh-TW" altLang="en-US" sz="8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成品选仓功能</a:t>
            </a:r>
            <a:endParaRPr lang="zh-TW" altLang="en-US" sz="80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11459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172707-CDD6-1E4A-93E3-D09D12DC4087}"/>
              </a:ext>
            </a:extLst>
          </p:cNvPr>
          <p:cNvGrpSpPr/>
          <p:nvPr/>
        </p:nvGrpSpPr>
        <p:grpSpPr>
          <a:xfrm>
            <a:off x="0" y="-4298"/>
            <a:ext cx="13439775" cy="7565561"/>
            <a:chOff x="1405" y="3083"/>
            <a:chExt cx="13439775" cy="7565561"/>
          </a:xfrm>
        </p:grpSpPr>
        <p:pic>
          <p:nvPicPr>
            <p:cNvPr id="11" name="Picture 10" descr="bgb.png">
              <a:extLst>
                <a:ext uri="{FF2B5EF4-FFF2-40B4-BE49-F238E27FC236}">
                  <a16:creationId xmlns:a16="http://schemas.microsoft.com/office/drawing/2014/main" id="{03B78EC2-86AE-9A48-991C-75FB3961B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" y="7145422"/>
              <a:ext cx="13439775" cy="423222"/>
            </a:xfrm>
            <a:prstGeom prst="rect">
              <a:avLst/>
            </a:prstGeom>
          </p:spPr>
        </p:pic>
        <p:pic>
          <p:nvPicPr>
            <p:cNvPr id="15" name="Picture 14" descr="bgb.png">
              <a:extLst>
                <a:ext uri="{FF2B5EF4-FFF2-40B4-BE49-F238E27FC236}">
                  <a16:creationId xmlns:a16="http://schemas.microsoft.com/office/drawing/2014/main" id="{86D537B1-71A7-654F-A8B2-E372F68C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640902" y="3083"/>
              <a:ext cx="2084944" cy="1053730"/>
            </a:xfrm>
            <a:prstGeom prst="triangle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1D22F9-8D3F-7F43-9A13-73A332E7BD6C}"/>
                </a:ext>
              </a:extLst>
            </p:cNvPr>
            <p:cNvSpPr txBox="1"/>
            <p:nvPr/>
          </p:nvSpPr>
          <p:spPr>
            <a:xfrm>
              <a:off x="5901591" y="36216"/>
              <a:ext cx="1563567" cy="52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TW" sz="11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ImVS32</a:t>
              </a:r>
            </a:p>
            <a:p>
              <a:pPr algn="ctr">
                <a:lnSpc>
                  <a:spcPts val="1820"/>
                </a:lnSpc>
              </a:pPr>
              <a:r>
                <a:rPr lang="zh-TW" altLang="en-US" sz="11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饲料</a:t>
              </a:r>
              <a:r>
                <a:rPr lang="en-TW" sz="11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業專用平台</a:t>
              </a:r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66</a:t>
            </a:fld>
            <a:endParaRPr lang="en-US" altLang="zh-TW" dirty="0">
              <a:latin typeface="+mn-lt"/>
            </a:endParaRPr>
          </a:p>
        </p:txBody>
      </p:sp>
      <p:pic>
        <p:nvPicPr>
          <p:cNvPr id="21" name="Picture 20" descr="bgb.png">
            <a:extLst>
              <a:ext uri="{FF2B5EF4-FFF2-40B4-BE49-F238E27FC236}">
                <a16:creationId xmlns:a16="http://schemas.microsoft.com/office/drawing/2014/main" id="{30C3B0A9-4AB2-E945-B96A-6B68139DB6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288"/>
            <a:ext cx="13535526" cy="19588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14244" y="1392309"/>
            <a:ext cx="8935737" cy="1446550"/>
          </a:xfrm>
          <a:prstGeom prst="rect">
            <a:avLst/>
          </a:prstGeom>
          <a:noFill/>
          <a:ln>
            <a:noFill/>
          </a:ln>
          <a:effectLst>
            <a:glow rad="139700">
              <a:schemeClr val="tx1"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317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  <a:flatTx/>
          </a:bodyPr>
          <a:lstStyle/>
          <a:p>
            <a:pPr algn="ctr"/>
            <a:r>
              <a:rPr lang="zh-TW" altLang="en-US" sz="44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您的需求 </a:t>
            </a:r>
            <a:r>
              <a:rPr lang="en-US" altLang="zh-TW" sz="44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  </a:t>
            </a:r>
            <a:r>
              <a:rPr lang="zh-TW" altLang="en-US" sz="44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柏翔来提供</a:t>
            </a:r>
            <a:endParaRPr lang="en-US" altLang="zh-TW" sz="4400" b="1" dirty="0">
              <a:solidFill>
                <a:srgbClr val="FFF5E0"/>
              </a:solidFill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lang="zh-TW" altLang="en-US" sz="44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您的问题 </a:t>
            </a:r>
            <a:r>
              <a:rPr lang="en-US" altLang="zh-TW" sz="44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  </a:t>
            </a:r>
            <a:r>
              <a:rPr lang="zh-TW" altLang="en-US" sz="4400" b="1" dirty="0">
                <a:solidFill>
                  <a:srgbClr val="FFF5E0"/>
                </a:solidFill>
                <a:latin typeface="微軟正黑體"/>
                <a:ea typeface="微軟正黑體"/>
                <a:cs typeface="微軟正黑體"/>
              </a:rPr>
              <a:t>柏翔来解决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0BB0628-E6F4-A44E-B9BE-7BDF4EE3C4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5" y="2981882"/>
            <a:ext cx="13083988" cy="4156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730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內容版面配置區 2"/>
          <p:cNvSpPr>
            <a:spLocks noGrp="1"/>
          </p:cNvSpPr>
          <p:nvPr>
            <p:ph idx="4294967295"/>
          </p:nvPr>
        </p:nvSpPr>
        <p:spPr>
          <a:xfrm>
            <a:off x="1952625" y="1427163"/>
            <a:ext cx="9550400" cy="4957762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9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感谢</a:t>
            </a:r>
            <a:endParaRPr lang="en-US" altLang="zh-TW" sz="9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9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各位贵宾</a:t>
            </a:r>
            <a:endParaRPr lang="en-US" altLang="zh-TW" sz="9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9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莅临指导</a:t>
            </a:r>
            <a:endParaRPr lang="en-US" altLang="zh-TW" sz="9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zh-TW" altLang="en-US" sz="7100" dirty="0"/>
          </a:p>
        </p:txBody>
      </p:sp>
    </p:spTree>
    <p:extLst>
      <p:ext uri="{BB962C8B-B14F-4D97-AF65-F5344CB8AC3E}">
        <p14:creationId xmlns:p14="http://schemas.microsoft.com/office/powerpoint/2010/main" val="22212562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1296" y="854427"/>
            <a:ext cx="10657184" cy="6001643"/>
          </a:xfrm>
          <a:prstGeom prst="rect">
            <a:avLst/>
          </a:prstGeom>
          <a:noFill/>
          <a:ln>
            <a:noFill/>
          </a:ln>
          <a:effectLst>
            <a:glow rad="139700">
              <a:schemeClr val="tx1"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softEdge rad="3175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  <a:flatTx/>
          </a:bodyPr>
          <a:lstStyle/>
          <a:p>
            <a:pPr algn="ctr">
              <a:buNone/>
            </a:pPr>
            <a:r>
              <a:rPr lang="zh-TW" altLang="en-US" sz="8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期待您的咨询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en-US" altLang="zh-TW" sz="8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ImVS32</a:t>
            </a:r>
          </a:p>
          <a:p>
            <a:pPr algn="ctr">
              <a:buNone/>
            </a:pPr>
            <a:r>
              <a:rPr lang="zh-TW" altLang="en-US" sz="8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技术服务专线</a:t>
            </a:r>
            <a:endParaRPr lang="en-US" altLang="zh-TW" sz="8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br>
              <a:rPr lang="zh-TW" altLang="en-US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136-1182-3402</a:t>
            </a:r>
            <a:br>
              <a:rPr lang="en-US" altLang="zh-TW" sz="32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>
                <a:latin typeface="標楷體" pitchFamily="65" charset="-120"/>
                <a:ea typeface="標楷體" pitchFamily="65" charset="-120"/>
                <a:hlinkClick r:id="rId3"/>
              </a:rPr>
              <a:t>http://www.vscada.com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en-US" altLang="zh-TW" sz="3200" dirty="0" err="1">
                <a:latin typeface="標楷體" pitchFamily="65" charset="-120"/>
                <a:ea typeface="標楷體" pitchFamily="65" charset="-120"/>
              </a:rPr>
              <a:t>Skype:vscada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/QQ:2394506486</a:t>
            </a:r>
            <a:br>
              <a:rPr lang="en-US" altLang="zh-TW" sz="32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 err="1">
                <a:latin typeface="標楷體" pitchFamily="65" charset="-120"/>
                <a:ea typeface="標楷體" pitchFamily="65" charset="-120"/>
              </a:rPr>
              <a:t>e_mail:vscada@seed.net.tw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A3B9C2D3-C1AE-46AF-8050-62CCF24707F5}" type="slidenum">
              <a:rPr lang="en-US" altLang="zh-TW" smtClean="0"/>
              <a:pPr lvl="1">
                <a:defRPr/>
              </a:pPr>
              <a:t>68</a:t>
            </a:fld>
            <a:endParaRPr lang="en-US" altLang="zh-TW" dirty="0">
              <a:latin typeface="+mn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00" y="5752843"/>
            <a:ext cx="50915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130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12828588" y="7345363"/>
            <a:ext cx="611187" cy="250825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3AB608D5-619D-42DC-BBA0-7490F8E96050}" type="slidenum">
              <a:rPr lang="en-US" altLang="zh-TW" smtClean="0"/>
              <a:pPr lvl="1">
                <a:defRPr/>
              </a:pPr>
              <a:t>69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9255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8916131" y="3204046"/>
            <a:ext cx="4320000" cy="115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物料原因</a:t>
            </a:r>
            <a:r>
              <a:rPr lang="en-US" altLang="zh-TW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結塊</a:t>
            </a:r>
            <a:r>
              <a:rPr lang="en-US" altLang="zh-TW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181375D-4E1E-45FC-9373-DB39CD8ECE3B}"/>
              </a:ext>
            </a:extLst>
          </p:cNvPr>
          <p:cNvGrpSpPr/>
          <p:nvPr/>
        </p:nvGrpSpPr>
        <p:grpSpPr>
          <a:xfrm>
            <a:off x="4304733" y="885600"/>
            <a:ext cx="4754864" cy="4154002"/>
            <a:chOff x="4287314" y="885600"/>
            <a:chExt cx="4754864" cy="4154002"/>
          </a:xfrm>
        </p:grpSpPr>
        <p:pic>
          <p:nvPicPr>
            <p:cNvPr id="182" name="Picture 3" descr="RY_circle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60916" y="2520491"/>
              <a:ext cx="2519111" cy="2519111"/>
            </a:xfrm>
            <a:prstGeom prst="rect">
              <a:avLst/>
            </a:prstGeom>
            <a:noFill/>
          </p:spPr>
        </p:pic>
        <p:sp>
          <p:nvSpPr>
            <p:cNvPr id="183" name="TextBox 182"/>
            <p:cNvSpPr txBox="1"/>
            <p:nvPr/>
          </p:nvSpPr>
          <p:spPr>
            <a:xfrm>
              <a:off x="4287314" y="885600"/>
              <a:ext cx="475486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TW" altLang="en-US" sz="6600" b="1" cap="all" dirty="0">
                  <a:ln w="0"/>
                  <a:solidFill>
                    <a:srgbClr val="FFFF00"/>
                  </a:solidFill>
                  <a:effectLst>
                    <a:reflection blurRad="12700" stA="50000" endPos="50000" dist="5000" dir="5400000" sy="-100000" rotWithShape="0"/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設備因素</a:t>
              </a:r>
              <a:endParaRPr lang="zh-CN" altLang="en-US" sz="66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8" name="AutoShape 32">
            <a:extLst>
              <a:ext uri="{FF2B5EF4-FFF2-40B4-BE49-F238E27FC236}">
                <a16:creationId xmlns:a16="http://schemas.microsoft.com/office/drawing/2014/main" id="{66BDB265-31C1-455B-8EBF-F5B29E95FE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9647" y="3204046"/>
            <a:ext cx="4320000" cy="115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秤料穩度定不夠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591B930-F3CD-4FC3-AF85-99D6E3212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17" y="3546046"/>
            <a:ext cx="918548" cy="468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C7D87F1-CEF1-4DB5-BBB3-011FFA4D9E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15" y="3546046"/>
            <a:ext cx="918547" cy="468000"/>
          </a:xfrm>
          <a:prstGeom prst="rect">
            <a:avLst/>
          </a:prstGeom>
        </p:spPr>
      </p:pic>
      <p:sp>
        <p:nvSpPr>
          <p:cNvPr id="9" name="TextBox 182">
            <a:extLst>
              <a:ext uri="{FF2B5EF4-FFF2-40B4-BE49-F238E27FC236}">
                <a16:creationId xmlns:a16="http://schemas.microsoft.com/office/drawing/2014/main" id="{7625B947-FBF8-4840-BCBB-FB5B527FC2EB}"/>
              </a:ext>
            </a:extLst>
          </p:cNvPr>
          <p:cNvSpPr txBox="1"/>
          <p:nvPr/>
        </p:nvSpPr>
        <p:spPr>
          <a:xfrm>
            <a:off x="5891953" y="3364548"/>
            <a:ext cx="16918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CN" alt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971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799445" y="1926300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成品混料</a:t>
            </a:r>
            <a:endParaRPr lang="zh-CN" altLang="en-US" sz="32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2" name="Picture 3" descr="RY_circl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185" y="2577138"/>
            <a:ext cx="2519111" cy="2519111"/>
          </a:xfrm>
          <a:prstGeom prst="rect">
            <a:avLst/>
          </a:prstGeom>
          <a:noFill/>
        </p:spPr>
      </p:pic>
      <p:sp>
        <p:nvSpPr>
          <p:cNvPr id="183" name="TextBox 182"/>
          <p:cNvSpPr txBox="1"/>
          <p:nvPr/>
        </p:nvSpPr>
        <p:spPr>
          <a:xfrm>
            <a:off x="4453311" y="720000"/>
            <a:ext cx="446559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6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人為因素</a:t>
            </a:r>
            <a:endParaRPr lang="zh-CN" altLang="en-US" sz="66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AutoShape 32">
            <a:extLst>
              <a:ext uri="{FF2B5EF4-FFF2-40B4-BE49-F238E27FC236}">
                <a16:creationId xmlns:a16="http://schemas.microsoft.com/office/drawing/2014/main" id="{76543E94-3916-4E7E-84CC-8A79678021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64036" y="1926300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原料混料</a:t>
            </a:r>
            <a:endParaRPr lang="zh-CN" altLang="en-US" sz="32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AutoShape 32">
            <a:extLst>
              <a:ext uri="{FF2B5EF4-FFF2-40B4-BE49-F238E27FC236}">
                <a16:creationId xmlns:a16="http://schemas.microsoft.com/office/drawing/2014/main" id="{C046DD6E-E7A4-4B62-B228-4F6DF2D9FC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1735" y="4667086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配方輸入錯誤</a:t>
            </a:r>
            <a:endParaRPr lang="zh-CN" altLang="en-US" sz="32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id="{7B12FEF6-3A00-48AE-8C07-4D4A1FED0C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64036" y="4667086"/>
            <a:ext cx="4320000" cy="1080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小料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藥品出錯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備料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投料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32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C60AB9EF-07E2-442B-BC6F-F5664A2A7B5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22" y="2431524"/>
            <a:ext cx="469336" cy="576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E7A8982-2D9D-4DD9-88C3-57884314BA4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33051" y="4589814"/>
            <a:ext cx="469336" cy="576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AD8F605-050C-498A-8009-ADEACA8633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3051" y="2431524"/>
            <a:ext cx="469336" cy="576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3019006-E32B-4F19-B40A-CFD48976406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74722" y="4589814"/>
            <a:ext cx="469336" cy="576000"/>
          </a:xfrm>
          <a:prstGeom prst="rect">
            <a:avLst/>
          </a:prstGeom>
        </p:spPr>
      </p:pic>
      <p:sp>
        <p:nvSpPr>
          <p:cNvPr id="18" name="TextBox 182">
            <a:extLst>
              <a:ext uri="{FF2B5EF4-FFF2-40B4-BE49-F238E27FC236}">
                <a16:creationId xmlns:a16="http://schemas.microsoft.com/office/drawing/2014/main" id="{924F0550-89D2-4368-8F6D-8562CA941BFE}"/>
              </a:ext>
            </a:extLst>
          </p:cNvPr>
          <p:cNvSpPr txBox="1"/>
          <p:nvPr/>
        </p:nvSpPr>
        <p:spPr>
          <a:xfrm>
            <a:off x="5891953" y="3364548"/>
            <a:ext cx="16918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endParaRPr lang="zh-CN" alt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86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2"/>
          <p:cNvSpPr>
            <a:spLocks noChangeArrowheads="1"/>
          </p:cNvSpPr>
          <p:nvPr/>
        </p:nvSpPr>
        <p:spPr bwMode="gray">
          <a:xfrm>
            <a:off x="8916131" y="3204046"/>
            <a:ext cx="4320000" cy="115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重複性工作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559647" y="885600"/>
            <a:ext cx="4320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6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效率不佳</a:t>
            </a:r>
            <a:endParaRPr lang="zh-CN" altLang="en-US" sz="66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AutoShape 32">
            <a:extLst>
              <a:ext uri="{FF2B5EF4-FFF2-40B4-BE49-F238E27FC236}">
                <a16:creationId xmlns:a16="http://schemas.microsoft.com/office/drawing/2014/main" id="{66BDB265-31C1-455B-8EBF-F5B29E95FE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9647" y="3204046"/>
            <a:ext cx="4320000" cy="115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19050">
            <a:solidFill>
              <a:schemeClr val="bg1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40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等待</a:t>
            </a:r>
            <a:endParaRPr lang="zh-CN" altLang="en-US" sz="40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591B930-F3CD-4FC3-AF85-99D6E3212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17" y="3546046"/>
            <a:ext cx="918548" cy="468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C7D87F1-CEF1-4DB5-BBB3-011FFA4D9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15" y="3546046"/>
            <a:ext cx="918547" cy="468000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38ED3C37-9997-4467-AA1F-217E559D661C}"/>
              </a:ext>
            </a:extLst>
          </p:cNvPr>
          <p:cNvGrpSpPr/>
          <p:nvPr/>
        </p:nvGrpSpPr>
        <p:grpSpPr>
          <a:xfrm>
            <a:off x="5478335" y="2520491"/>
            <a:ext cx="2519111" cy="2519111"/>
            <a:chOff x="5460916" y="2520491"/>
            <a:chExt cx="2519111" cy="2519111"/>
          </a:xfrm>
        </p:grpSpPr>
        <p:pic>
          <p:nvPicPr>
            <p:cNvPr id="182" name="Picture 3" descr="RY_circle0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60916" y="2520491"/>
              <a:ext cx="2519111" cy="2519111"/>
            </a:xfrm>
            <a:prstGeom prst="rect">
              <a:avLst/>
            </a:prstGeom>
            <a:noFill/>
          </p:spPr>
        </p:pic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349FA6C4-1E5A-4FEE-ADCE-675E148614CB}"/>
                </a:ext>
              </a:extLst>
            </p:cNvPr>
            <p:cNvSpPr txBox="1"/>
            <p:nvPr/>
          </p:nvSpPr>
          <p:spPr>
            <a:xfrm>
              <a:off x="6012585" y="3364548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b="1" dirty="0">
                  <a:solidFill>
                    <a:srgbClr val="4646C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原因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5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訓練">
  <a:themeElements>
    <a:clrScheme name="訓練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訓練">
      <a:majorFont>
        <a:latin typeface="Arial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lnDef>
  </a:objectDefaults>
  <a:extraClrSchemeLst>
    <a:extraClrScheme>
      <a:clrScheme name="訓練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訓練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訓練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訓練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訓練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訓練">
  <a:themeElements>
    <a:clrScheme name="訓練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訓練">
      <a:majorFont>
        <a:latin typeface="Arial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lnDef>
  </a:objectDefaults>
  <a:extraClrSchemeLst>
    <a:extraClrScheme>
      <a:clrScheme name="訓練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訓練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訓練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訓練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訓練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訓練">
  <a:themeElements>
    <a:clrScheme name="訓練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訓練">
      <a:majorFont>
        <a:latin typeface="Arial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lnDef>
  </a:objectDefaults>
  <a:extraClrSchemeLst>
    <a:extraClrScheme>
      <a:clrScheme name="訓練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訓練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訓練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訓練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訓練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13081</TotalTime>
  <Words>2256</Words>
  <Application>Microsoft Office PowerPoint</Application>
  <PresentationFormat>自訂</PresentationFormat>
  <Paragraphs>533</Paragraphs>
  <Slides>69</Slides>
  <Notes>62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69</vt:i4>
      </vt:variant>
    </vt:vector>
  </HeadingPairs>
  <TitlesOfParts>
    <vt:vector size="83" baseType="lpstr">
      <vt:lpstr>華康勘亭流</vt:lpstr>
      <vt:lpstr>微軟正黑體</vt:lpstr>
      <vt:lpstr>微軟正黑體</vt:lpstr>
      <vt:lpstr>標楷體</vt:lpstr>
      <vt:lpstr>標楷體</vt:lpstr>
      <vt:lpstr>Arial</vt:lpstr>
      <vt:lpstr>Arial Black</vt:lpstr>
      <vt:lpstr>Calibri</vt:lpstr>
      <vt:lpstr>Times New Roman</vt:lpstr>
      <vt:lpstr>Wingdings</vt:lpstr>
      <vt:lpstr>1_自訂設計</vt:lpstr>
      <vt:lpstr>10_訓練</vt:lpstr>
      <vt:lpstr>12_訓練</vt:lpstr>
      <vt:lpstr>11_訓練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ImVS32配料系统架构图</vt:lpstr>
      <vt:lpstr>PowerPoint 簡報</vt:lpstr>
      <vt:lpstr>PowerPoint 簡報</vt:lpstr>
      <vt:lpstr>PowerPoint 簡報</vt:lpstr>
      <vt:lpstr>PowerPoint 簡報</vt:lpstr>
      <vt:lpstr>ImVS32配料系统特点</vt:lpstr>
      <vt:lpstr>PowerPoint 簡報</vt:lpstr>
      <vt:lpstr>PowerPoint 簡報</vt:lpstr>
      <vt:lpstr>PowerPoint 簡報</vt:lpstr>
      <vt:lpstr>ImVS32配料系统特点</vt:lpstr>
      <vt:lpstr>ImVS32配料系统特点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YungTsung</dc:creator>
  <cp:lastModifiedBy>Lee YungTsung</cp:lastModifiedBy>
  <cp:revision>504</cp:revision>
  <dcterms:created xsi:type="dcterms:W3CDTF">2017-01-29T02:23:46Z</dcterms:created>
  <dcterms:modified xsi:type="dcterms:W3CDTF">2021-10-02T00:44:18Z</dcterms:modified>
</cp:coreProperties>
</file>